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78" r:id="rId2"/>
    <p:sldId id="267" r:id="rId3"/>
    <p:sldId id="345" r:id="rId4"/>
    <p:sldId id="309" r:id="rId5"/>
    <p:sldId id="319" r:id="rId6"/>
    <p:sldId id="327" r:id="rId7"/>
    <p:sldId id="316" r:id="rId8"/>
    <p:sldId id="344" r:id="rId9"/>
    <p:sldId id="317" r:id="rId10"/>
    <p:sldId id="318" r:id="rId11"/>
    <p:sldId id="323" r:id="rId12"/>
    <p:sldId id="326" r:id="rId13"/>
    <p:sldId id="296" r:id="rId14"/>
    <p:sldId id="284" r:id="rId15"/>
    <p:sldId id="286" r:id="rId16"/>
    <p:sldId id="301" r:id="rId17"/>
    <p:sldId id="285" r:id="rId18"/>
    <p:sldId id="314" r:id="rId19"/>
    <p:sldId id="335" r:id="rId20"/>
    <p:sldId id="339" r:id="rId21"/>
    <p:sldId id="268" r:id="rId22"/>
    <p:sldId id="275" r:id="rId23"/>
    <p:sldId id="279" r:id="rId24"/>
    <p:sldId id="272" r:id="rId25"/>
    <p:sldId id="270" r:id="rId26"/>
    <p:sldId id="271" r:id="rId27"/>
    <p:sldId id="273" r:id="rId28"/>
    <p:sldId id="274" r:id="rId29"/>
    <p:sldId id="328" r:id="rId30"/>
    <p:sldId id="293" r:id="rId31"/>
    <p:sldId id="294" r:id="rId32"/>
    <p:sldId id="295" r:id="rId33"/>
    <p:sldId id="297" r:id="rId34"/>
    <p:sldId id="287" r:id="rId35"/>
    <p:sldId id="340" r:id="rId36"/>
    <p:sldId id="305" r:id="rId37"/>
    <p:sldId id="276" r:id="rId38"/>
    <p:sldId id="320" r:id="rId3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SVxDzB2OzqMoRufk7czYQ==" hashData="LcJv5I7I3rtRpHozvGPU6CdUStwsqaUP5Tjh/TZPoMUDwFMrPNWVmGrxvIt3z9uO0Rtap5FcuAcuBWUa/SEjh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y J Monterroso" initials="SJM" lastIdx="21" clrIdx="0">
    <p:extLst>
      <p:ext uri="{19B8F6BF-5375-455C-9EA6-DF929625EA0E}">
        <p15:presenceInfo xmlns:p15="http://schemas.microsoft.com/office/powerpoint/2012/main" userId="S-1-5-21-3745234919-2210065035-74417515-19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4F93"/>
    <a:srgbClr val="0C3B80"/>
    <a:srgbClr val="0C2A6D"/>
    <a:srgbClr val="333737"/>
    <a:srgbClr val="434747"/>
    <a:srgbClr val="555959"/>
    <a:srgbClr val="4237FF"/>
    <a:srgbClr val="0064A4"/>
    <a:srgbClr val="1535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8857" autoAdjust="0"/>
  </p:normalViewPr>
  <p:slideViewPr>
    <p:cSldViewPr snapToGrid="0" snapToObjects="1">
      <p:cViewPr varScale="1">
        <p:scale>
          <a:sx n="111" d="100"/>
          <a:sy n="111" d="100"/>
        </p:scale>
        <p:origin x="12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DB5A3B7-17A2-924A-913E-3624CD424135}" type="datetime1">
              <a:rPr lang="en-US" smtClean="0"/>
              <a:t>9/22/2022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6E7DA58-A925-D84E-8B80-66AE0AD3CA38}" type="slidenum">
              <a:rPr lang="en-US" smtClean="0"/>
              <a:t>‹#›</a:t>
            </a:fld>
            <a:endParaRPr lang="en-US"/>
          </a:p>
        </p:txBody>
      </p:sp>
    </p:spTree>
    <p:extLst>
      <p:ext uri="{BB962C8B-B14F-4D97-AF65-F5344CB8AC3E}">
        <p14:creationId xmlns:p14="http://schemas.microsoft.com/office/powerpoint/2010/main" val="2944334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4FE4EFA-584C-8B41-BAE7-34635E62B17B}" type="datetime1">
              <a:rPr lang="en-US" smtClean="0"/>
              <a:t>9/22/2022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32258F1-7A46-944D-A49B-F9115F555AC1}" type="slidenum">
              <a:rPr lang="en-US" smtClean="0"/>
              <a:t>‹#›</a:t>
            </a:fld>
            <a:endParaRPr lang="en-US"/>
          </a:p>
        </p:txBody>
      </p:sp>
    </p:spTree>
    <p:extLst>
      <p:ext uri="{BB962C8B-B14F-4D97-AF65-F5344CB8AC3E}">
        <p14:creationId xmlns:p14="http://schemas.microsoft.com/office/powerpoint/2010/main" val="3872531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a:t>
            </a:fld>
            <a:endParaRPr lang="en-US"/>
          </a:p>
        </p:txBody>
      </p:sp>
    </p:spTree>
    <p:extLst>
      <p:ext uri="{BB962C8B-B14F-4D97-AF65-F5344CB8AC3E}">
        <p14:creationId xmlns:p14="http://schemas.microsoft.com/office/powerpoint/2010/main" val="324927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258F1-7A46-944D-A49B-F9115F555AC1}" type="slidenum">
              <a:rPr lang="en-US" smtClean="0"/>
              <a:t>21</a:t>
            </a:fld>
            <a:endParaRPr lang="en-US"/>
          </a:p>
        </p:txBody>
      </p:sp>
    </p:spTree>
    <p:extLst>
      <p:ext uri="{BB962C8B-B14F-4D97-AF65-F5344CB8AC3E}">
        <p14:creationId xmlns:p14="http://schemas.microsoft.com/office/powerpoint/2010/main" val="113064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22</a:t>
            </a:fld>
            <a:endParaRPr lang="en-US"/>
          </a:p>
        </p:txBody>
      </p:sp>
    </p:spTree>
    <p:extLst>
      <p:ext uri="{BB962C8B-B14F-4D97-AF65-F5344CB8AC3E}">
        <p14:creationId xmlns:p14="http://schemas.microsoft.com/office/powerpoint/2010/main" val="247528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23</a:t>
            </a:fld>
            <a:endParaRPr lang="en-US"/>
          </a:p>
        </p:txBody>
      </p:sp>
    </p:spTree>
    <p:extLst>
      <p:ext uri="{BB962C8B-B14F-4D97-AF65-F5344CB8AC3E}">
        <p14:creationId xmlns:p14="http://schemas.microsoft.com/office/powerpoint/2010/main" val="22197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24</a:t>
            </a:fld>
            <a:endParaRPr lang="en-US"/>
          </a:p>
        </p:txBody>
      </p:sp>
    </p:spTree>
    <p:extLst>
      <p:ext uri="{BB962C8B-B14F-4D97-AF65-F5344CB8AC3E}">
        <p14:creationId xmlns:p14="http://schemas.microsoft.com/office/powerpoint/2010/main" val="100679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25</a:t>
            </a:fld>
            <a:endParaRPr lang="en-US"/>
          </a:p>
        </p:txBody>
      </p:sp>
    </p:spTree>
    <p:extLst>
      <p:ext uri="{BB962C8B-B14F-4D97-AF65-F5344CB8AC3E}">
        <p14:creationId xmlns:p14="http://schemas.microsoft.com/office/powerpoint/2010/main" val="173041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258F1-7A46-944D-A49B-F9115F555AC1}" type="slidenum">
              <a:rPr lang="en-US" smtClean="0"/>
              <a:t>26</a:t>
            </a:fld>
            <a:endParaRPr lang="en-US"/>
          </a:p>
        </p:txBody>
      </p:sp>
    </p:spTree>
    <p:extLst>
      <p:ext uri="{BB962C8B-B14F-4D97-AF65-F5344CB8AC3E}">
        <p14:creationId xmlns:p14="http://schemas.microsoft.com/office/powerpoint/2010/main" val="48338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27</a:t>
            </a:fld>
            <a:endParaRPr lang="en-US"/>
          </a:p>
        </p:txBody>
      </p:sp>
    </p:spTree>
    <p:extLst>
      <p:ext uri="{BB962C8B-B14F-4D97-AF65-F5344CB8AC3E}">
        <p14:creationId xmlns:p14="http://schemas.microsoft.com/office/powerpoint/2010/main" val="4002867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28</a:t>
            </a:fld>
            <a:endParaRPr lang="en-US"/>
          </a:p>
        </p:txBody>
      </p:sp>
    </p:spTree>
    <p:extLst>
      <p:ext uri="{BB962C8B-B14F-4D97-AF65-F5344CB8AC3E}">
        <p14:creationId xmlns:p14="http://schemas.microsoft.com/office/powerpoint/2010/main" val="427089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30</a:t>
            </a:fld>
            <a:endParaRPr lang="en-US"/>
          </a:p>
        </p:txBody>
      </p:sp>
    </p:spTree>
    <p:extLst>
      <p:ext uri="{BB962C8B-B14F-4D97-AF65-F5344CB8AC3E}">
        <p14:creationId xmlns:p14="http://schemas.microsoft.com/office/powerpoint/2010/main" val="115275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34</a:t>
            </a:fld>
            <a:endParaRPr lang="en-US"/>
          </a:p>
        </p:txBody>
      </p:sp>
    </p:spTree>
    <p:extLst>
      <p:ext uri="{BB962C8B-B14F-4D97-AF65-F5344CB8AC3E}">
        <p14:creationId xmlns:p14="http://schemas.microsoft.com/office/powerpoint/2010/main" val="414736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2</a:t>
            </a:fld>
            <a:endParaRPr lang="en-US"/>
          </a:p>
        </p:txBody>
      </p:sp>
    </p:spTree>
    <p:extLst>
      <p:ext uri="{BB962C8B-B14F-4D97-AF65-F5344CB8AC3E}">
        <p14:creationId xmlns:p14="http://schemas.microsoft.com/office/powerpoint/2010/main" val="128153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37</a:t>
            </a:fld>
            <a:endParaRPr lang="en-US"/>
          </a:p>
        </p:txBody>
      </p:sp>
    </p:spTree>
    <p:extLst>
      <p:ext uri="{BB962C8B-B14F-4D97-AF65-F5344CB8AC3E}">
        <p14:creationId xmlns:p14="http://schemas.microsoft.com/office/powerpoint/2010/main" val="2652007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Stephany – Send us an email in advance to set up the meeting and avoid schedule conflicts</a:t>
            </a:r>
          </a:p>
        </p:txBody>
      </p:sp>
      <p:sp>
        <p:nvSpPr>
          <p:cNvPr id="4" name="Slide Number Placeholder 3"/>
          <p:cNvSpPr>
            <a:spLocks noGrp="1"/>
          </p:cNvSpPr>
          <p:nvPr>
            <p:ph type="sldNum" sz="quarter" idx="5"/>
          </p:nvPr>
        </p:nvSpPr>
        <p:spPr/>
        <p:txBody>
          <a:bodyPr/>
          <a:lstStyle/>
          <a:p>
            <a:fld id="{332258F1-7A46-944D-A49B-F9115F555AC1}" type="slidenum">
              <a:rPr lang="en-US" smtClean="0"/>
              <a:t>38</a:t>
            </a:fld>
            <a:endParaRPr lang="en-US"/>
          </a:p>
        </p:txBody>
      </p:sp>
    </p:spTree>
    <p:extLst>
      <p:ext uri="{BB962C8B-B14F-4D97-AF65-F5344CB8AC3E}">
        <p14:creationId xmlns:p14="http://schemas.microsoft.com/office/powerpoint/2010/main" val="79791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5"/>
          </p:nvPr>
        </p:nvSpPr>
        <p:spPr/>
        <p:txBody>
          <a:bodyPr/>
          <a:lstStyle/>
          <a:p>
            <a:fld id="{332258F1-7A46-944D-A49B-F9115F555AC1}" type="slidenum">
              <a:rPr lang="en-US" smtClean="0"/>
              <a:t>5</a:t>
            </a:fld>
            <a:endParaRPr lang="en-US"/>
          </a:p>
        </p:txBody>
      </p:sp>
    </p:spTree>
    <p:extLst>
      <p:ext uri="{BB962C8B-B14F-4D97-AF65-F5344CB8AC3E}">
        <p14:creationId xmlns:p14="http://schemas.microsoft.com/office/powerpoint/2010/main" val="357962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6</a:t>
            </a:fld>
            <a:endParaRPr lang="en-US"/>
          </a:p>
        </p:txBody>
      </p:sp>
    </p:spTree>
    <p:extLst>
      <p:ext uri="{BB962C8B-B14F-4D97-AF65-F5344CB8AC3E}">
        <p14:creationId xmlns:p14="http://schemas.microsoft.com/office/powerpoint/2010/main" val="348299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Stephany – Closing and introduce Luba. We are going to go ahead and now speak about employment and payroll, so Luba go ahead…..</a:t>
            </a:r>
          </a:p>
          <a:p>
            <a:endParaRPr lang="en-US" dirty="0"/>
          </a:p>
        </p:txBody>
      </p:sp>
      <p:sp>
        <p:nvSpPr>
          <p:cNvPr id="4" name="Slide Number Placeholder 3"/>
          <p:cNvSpPr>
            <a:spLocks noGrp="1"/>
          </p:cNvSpPr>
          <p:nvPr>
            <p:ph type="sldNum" sz="quarter" idx="10"/>
          </p:nvPr>
        </p:nvSpPr>
        <p:spPr/>
        <p:txBody>
          <a:bodyPr/>
          <a:lstStyle/>
          <a:p>
            <a:fld id="{332258F1-7A46-944D-A49B-F9115F555AC1}" type="slidenum">
              <a:rPr lang="en-US" smtClean="0"/>
              <a:t>12</a:t>
            </a:fld>
            <a:endParaRPr lang="en-US"/>
          </a:p>
        </p:txBody>
      </p:sp>
    </p:spTree>
    <p:extLst>
      <p:ext uri="{BB962C8B-B14F-4D97-AF65-F5344CB8AC3E}">
        <p14:creationId xmlns:p14="http://schemas.microsoft.com/office/powerpoint/2010/main" val="101425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14</a:t>
            </a:fld>
            <a:endParaRPr lang="en-US"/>
          </a:p>
        </p:txBody>
      </p:sp>
    </p:spTree>
    <p:extLst>
      <p:ext uri="{BB962C8B-B14F-4D97-AF65-F5344CB8AC3E}">
        <p14:creationId xmlns:p14="http://schemas.microsoft.com/office/powerpoint/2010/main" val="221801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15</a:t>
            </a:fld>
            <a:endParaRPr lang="en-US"/>
          </a:p>
        </p:txBody>
      </p:sp>
    </p:spTree>
    <p:extLst>
      <p:ext uri="{BB962C8B-B14F-4D97-AF65-F5344CB8AC3E}">
        <p14:creationId xmlns:p14="http://schemas.microsoft.com/office/powerpoint/2010/main" val="332210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16</a:t>
            </a:fld>
            <a:endParaRPr lang="en-US"/>
          </a:p>
        </p:txBody>
      </p:sp>
    </p:spTree>
    <p:extLst>
      <p:ext uri="{BB962C8B-B14F-4D97-AF65-F5344CB8AC3E}">
        <p14:creationId xmlns:p14="http://schemas.microsoft.com/office/powerpoint/2010/main" val="283198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258F1-7A46-944D-A49B-F9115F555AC1}" type="slidenum">
              <a:rPr lang="en-US" smtClean="0"/>
              <a:t>17</a:t>
            </a:fld>
            <a:endParaRPr lang="en-US"/>
          </a:p>
        </p:txBody>
      </p:sp>
    </p:spTree>
    <p:extLst>
      <p:ext uri="{BB962C8B-B14F-4D97-AF65-F5344CB8AC3E}">
        <p14:creationId xmlns:p14="http://schemas.microsoft.com/office/powerpoint/2010/main" val="79467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8F1C66-37F3-5D43-AEDC-E6800736CABC}" type="datetime1">
              <a:rPr lang="en-US" smtClean="0"/>
              <a:t>9/22/2022</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1719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38273-B831-AB4B-B8EC-9F90AA021D66}" type="datetime1">
              <a:rPr lang="en-US" smtClean="0"/>
              <a:t>9/22/2022</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57015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8774"/>
            <a:ext cx="2057400" cy="5077389"/>
          </a:xfrm>
        </p:spPr>
        <p:txBody>
          <a:bodyPr vert="eaVert"/>
          <a:lstStyle>
            <a:lvl1pPr>
              <a:defRPr>
                <a:solidFill>
                  <a:srgbClr val="094F9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38903"/>
            <a:ext cx="6019800" cy="49872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1286E-C946-0D47-A5BA-33F2BE60C861}" type="datetime1">
              <a:rPr lang="en-US" smtClean="0"/>
              <a:t>9/22/2022</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38577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68C10-3994-224D-9876-D86D6B94CFBB}" type="datetime1">
              <a:rPr lang="en-US" smtClean="0"/>
              <a:t>9/22/2022</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254556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67D2D-89B0-4043-A433-8DE5BBB87297}" type="datetime1">
              <a:rPr lang="en-US" smtClean="0"/>
              <a:t>9/22/2022</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17623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46710"/>
            <a:ext cx="4114800" cy="3979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6710"/>
            <a:ext cx="4038600" cy="3979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8B218-9882-084B-BF4F-73CD659234A6}" type="datetime1">
              <a:rPr lang="en-US" smtClean="0"/>
              <a:t>9/22/2022</a:t>
            </a:fld>
            <a:endParaRPr lang="en-US"/>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386792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18581"/>
            <a:ext cx="4040188" cy="330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6601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18581"/>
            <a:ext cx="4041775" cy="330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D7A36B-21B2-9A40-9F94-D7B04483F879}" type="datetime1">
              <a:rPr lang="en-US" smtClean="0"/>
              <a:t>9/22/2022</a:t>
            </a:fld>
            <a:endParaRPr lang="en-US"/>
          </a:p>
        </p:txBody>
      </p:sp>
      <p:sp>
        <p:nvSpPr>
          <p:cNvPr id="8" name="Footer Placeholder 7"/>
          <p:cNvSpPr>
            <a:spLocks noGrp="1"/>
          </p:cNvSpPr>
          <p:nvPr>
            <p:ph type="ftr" sz="quarter" idx="11"/>
          </p:nvPr>
        </p:nvSpPr>
        <p:spPr/>
        <p:txBody>
          <a:bodyPr/>
          <a:lstStyle/>
          <a:p>
            <a:r>
              <a:rPr lang="en-US"/>
              <a:t>Presentation Name</a:t>
            </a:r>
          </a:p>
        </p:txBody>
      </p:sp>
      <p:sp>
        <p:nvSpPr>
          <p:cNvPr id="9" name="Slide Number Placeholder 8"/>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303020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7BD179-8753-C741-B2CD-8ACDA456F864}" type="datetime1">
              <a:rPr lang="en-US" smtClean="0"/>
              <a:t>9/22/2022</a:t>
            </a:fld>
            <a:endParaRPr lang="en-US"/>
          </a:p>
        </p:txBody>
      </p:sp>
      <p:sp>
        <p:nvSpPr>
          <p:cNvPr id="4" name="Footer Placeholder 3"/>
          <p:cNvSpPr>
            <a:spLocks noGrp="1"/>
          </p:cNvSpPr>
          <p:nvPr>
            <p:ph type="ftr" sz="quarter" idx="11"/>
          </p:nvPr>
        </p:nvSpPr>
        <p:spPr/>
        <p:txBody>
          <a:bodyPr/>
          <a:lstStyle/>
          <a:p>
            <a:r>
              <a:rPr lang="en-US"/>
              <a:t>Presentation Name</a:t>
            </a:r>
          </a:p>
        </p:txBody>
      </p:sp>
      <p:sp>
        <p:nvSpPr>
          <p:cNvPr id="5" name="Slide Number Placeholder 4"/>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55671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9F51-7DBA-3449-8FFF-8BAC2020DD8B}" type="datetime1">
              <a:rPr lang="en-US" smtClean="0"/>
              <a:t>9/22/2022</a:t>
            </a:fld>
            <a:endParaRPr lang="en-US"/>
          </a:p>
        </p:txBody>
      </p:sp>
      <p:sp>
        <p:nvSpPr>
          <p:cNvPr id="3" name="Footer Placeholder 2"/>
          <p:cNvSpPr>
            <a:spLocks noGrp="1"/>
          </p:cNvSpPr>
          <p:nvPr>
            <p:ph type="ftr" sz="quarter" idx="11"/>
          </p:nvPr>
        </p:nvSpPr>
        <p:spPr/>
        <p:txBody>
          <a:bodyPr/>
          <a:lstStyle/>
          <a:p>
            <a:r>
              <a:rPr lang="en-US"/>
              <a:t>Presentation Name</a:t>
            </a:r>
          </a:p>
        </p:txBody>
      </p:sp>
      <p:sp>
        <p:nvSpPr>
          <p:cNvPr id="4" name="Slide Number Placeholder 3"/>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203213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5549"/>
            <a:ext cx="3008313" cy="41910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25549"/>
            <a:ext cx="5111750" cy="49006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50065"/>
            <a:ext cx="3008313" cy="417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D4BFC8-9A01-004A-B437-8BC3A0150FB0}" type="datetime1">
              <a:rPr lang="en-US" smtClean="0"/>
              <a:t>9/22/2022</a:t>
            </a:fld>
            <a:endParaRPr lang="en-US"/>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381938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06129"/>
            <a:ext cx="5486400" cy="3621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AA1CEE-2BFA-3848-8A9D-54782BB69267}" type="datetime1">
              <a:rPr lang="en-US" smtClean="0"/>
              <a:t>9/22/2022</a:t>
            </a:fld>
            <a:endParaRPr lang="en-US"/>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962126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037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6710"/>
            <a:ext cx="8229600" cy="39794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323" y="6522524"/>
            <a:ext cx="2133600" cy="365125"/>
          </a:xfrm>
          <a:prstGeom prst="rect">
            <a:avLst/>
          </a:prstGeom>
        </p:spPr>
        <p:txBody>
          <a:bodyPr vert="horz" lIns="91440" tIns="45720" rIns="91440" bIns="45720" rtlCol="0" anchor="ctr"/>
          <a:lstStyle>
            <a:lvl1pPr algn="l">
              <a:defRPr sz="1200">
                <a:solidFill>
                  <a:srgbClr val="FFFFFF"/>
                </a:solidFill>
              </a:defRPr>
            </a:lvl1pPr>
          </a:lstStyle>
          <a:p>
            <a:fld id="{81AA0177-4D59-C24B-8EDA-E255BC8E66CB}" type="datetime1">
              <a:rPr lang="en-US" smtClean="0"/>
              <a:t>9/22/2022</a:t>
            </a:fld>
            <a:endParaRPr lang="en-US" dirty="0"/>
          </a:p>
        </p:txBody>
      </p:sp>
      <p:sp>
        <p:nvSpPr>
          <p:cNvPr id="5" name="Footer Placeholder 4"/>
          <p:cNvSpPr>
            <a:spLocks noGrp="1"/>
          </p:cNvSpPr>
          <p:nvPr>
            <p:ph type="ftr" sz="quarter" idx="3"/>
          </p:nvPr>
        </p:nvSpPr>
        <p:spPr>
          <a:xfrm>
            <a:off x="3124200" y="6507419"/>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Presentation Name</a:t>
            </a:r>
          </a:p>
        </p:txBody>
      </p:sp>
      <p:sp>
        <p:nvSpPr>
          <p:cNvPr id="6" name="Slide Number Placeholder 5"/>
          <p:cNvSpPr>
            <a:spLocks noGrp="1"/>
          </p:cNvSpPr>
          <p:nvPr>
            <p:ph type="sldNum" sz="quarter" idx="4"/>
          </p:nvPr>
        </p:nvSpPr>
        <p:spPr>
          <a:xfrm>
            <a:off x="6987461" y="6496098"/>
            <a:ext cx="2133600" cy="365125"/>
          </a:xfrm>
          <a:prstGeom prst="rect">
            <a:avLst/>
          </a:prstGeom>
        </p:spPr>
        <p:txBody>
          <a:bodyPr vert="horz" lIns="91440" tIns="45720" rIns="91440" bIns="45720" rtlCol="0" anchor="ctr"/>
          <a:lstStyle>
            <a:lvl1pPr algn="r">
              <a:defRPr sz="1200">
                <a:solidFill>
                  <a:schemeClr val="bg1"/>
                </a:solidFill>
              </a:defRPr>
            </a:lvl1pPr>
          </a:lstStyle>
          <a:p>
            <a:fld id="{0E806263-86C0-1C41-A2C6-E3B4E633ECBC}" type="slidenum">
              <a:rPr lang="en-US" smtClean="0"/>
              <a:pPr/>
              <a:t>‹#›</a:t>
            </a:fld>
            <a:endParaRPr lang="en-US" dirty="0"/>
          </a:p>
        </p:txBody>
      </p:sp>
    </p:spTree>
    <p:extLst>
      <p:ext uri="{BB962C8B-B14F-4D97-AF65-F5344CB8AC3E}">
        <p14:creationId xmlns:p14="http://schemas.microsoft.com/office/powerpoint/2010/main" val="308554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b="1" i="0" kern="1200">
          <a:solidFill>
            <a:srgbClr val="094F9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ngineering.uci.edu/users/pauline-eatherly" TargetMode="Externa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s://engineering.uci.edu/users/jasmine-garcia"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engineering.uci.edu/users/amy-pham" TargetMode="External"/><Relationship Id="rId2" Type="http://schemas.openxmlformats.org/officeDocument/2006/relationships/hyperlink" Target="https://engineering.uci.edu/users/stephany-monterroso"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mailto:s.monterroso@uci.edu" TargetMode="External"/><Relationship Id="rId13" Type="http://schemas.openxmlformats.org/officeDocument/2006/relationships/image" Target="../media/image8.png"/><Relationship Id="rId3" Type="http://schemas.openxmlformats.org/officeDocument/2006/relationships/hyperlink" Target="mailto:swindle@uci.edu" TargetMode="External"/><Relationship Id="rId7" Type="http://schemas.openxmlformats.org/officeDocument/2006/relationships/hyperlink" Target="mailto:amy.pham@uci.edu" TargetMode="External"/><Relationship Id="rId12" Type="http://schemas.openxmlformats.org/officeDocument/2006/relationships/hyperlink" Target="mailto:jogarci1@uci.ed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mailto:jstrope@uci.edu" TargetMode="External"/><Relationship Id="rId11" Type="http://schemas.openxmlformats.org/officeDocument/2006/relationships/hyperlink" Target="mailto:peatherl@uci.edu" TargetMode="External"/><Relationship Id="rId5" Type="http://schemas.openxmlformats.org/officeDocument/2006/relationships/hyperlink" Target="mailto:syed@uci.edu" TargetMode="External"/><Relationship Id="rId10" Type="http://schemas.openxmlformats.org/officeDocument/2006/relationships/hyperlink" Target="mailto:salase@uci.edu" TargetMode="External"/><Relationship Id="rId4" Type="http://schemas.openxmlformats.org/officeDocument/2006/relationships/hyperlink" Target="mailto:amowli@uci.edu" TargetMode="External"/><Relationship Id="rId9" Type="http://schemas.openxmlformats.org/officeDocument/2006/relationships/hyperlink" Target="mailto:lkonkova@uci.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iu.zoom.us/j/915581778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ng.uci.edu/dept/eecs/graduate/teaching-assistants-and-read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iu.zoom.us/j/915581778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cpath.universityofcalifornia.edu/" TargetMode="External"/><Relationship Id="rId2" Type="http://schemas.openxmlformats.org/officeDocument/2006/relationships/hyperlink" Target="https://fs.uci.edu/student-billing/direct-deposit-deft.php" TargetMode="External"/><Relationship Id="rId1" Type="http://schemas.openxmlformats.org/officeDocument/2006/relationships/slideLayout" Target="../slideLayouts/slideLayout5.xml"/><Relationship Id="rId4" Type="http://schemas.openxmlformats.org/officeDocument/2006/relationships/hyperlink" Target="https://zotaccount.uci.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ic.uci.edu/resource-pages/social-security.php" TargetMode="External"/><Relationship Id="rId2" Type="http://schemas.openxmlformats.org/officeDocument/2006/relationships/hyperlink" Target="https://accounting.uci.edu/tax/non-resident/index.html" TargetMode="External"/><Relationship Id="rId1" Type="http://schemas.openxmlformats.org/officeDocument/2006/relationships/slideLayout" Target="../slideLayouts/slideLayout2.xml"/><Relationship Id="rId4" Type="http://schemas.openxmlformats.org/officeDocument/2006/relationships/hyperlink" Target="https://ic.uci.edu/resource-pages/individual-taxpayer-identification-number.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gineering.uci.edu/files/ph-d-advisor-verification-form.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gineering.uci.edu/dept/eecs/faculty-staff/facul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ngineering.uci.edu/files/ph-d-advisor-verification-form.pdf" TargetMode="External"/><Relationship Id="rId4" Type="http://schemas.openxmlformats.org/officeDocument/2006/relationships/hyperlink" Target="https://engineering.uci.edu/dept/eecs/faculty-staff/affiliate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gineering.uci.edu/dept/eecs/events/seminar-ser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gineering.uci.edu/files/qualifying-exam-nomination-form-fillable.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ecial.lib.uci.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gineering.uci.edu/users/magnus-egersted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g.uci.edu/fees/2022-2023/graduate.html" TargetMode="External"/><Relationship Id="rId2" Type="http://schemas.openxmlformats.org/officeDocument/2006/relationships/hyperlink" Target="https://www.reg.uci.edu/residency/downloads/reclass_grad.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grad.uci.edu/admissions/international-students/index.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c.uci.edu/students/F1Current/cpt.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gradengr@uci.edu" TargetMode="External"/><Relationship Id="rId2" Type="http://schemas.openxmlformats.org/officeDocument/2006/relationships/hyperlink" Target="https://engineering.uci.edu/files/cpt-internship-authorization-form.pdf" TargetMode="External"/><Relationship Id="rId1" Type="http://schemas.openxmlformats.org/officeDocument/2006/relationships/slideLayout" Target="../slideLayouts/slideLayout2.xml"/><Relationship Id="rId4" Type="http://schemas.openxmlformats.org/officeDocument/2006/relationships/hyperlink" Target="https://engineering.uci.edu/current/graduate/curricular-practical-training"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www.ic.uci.edu/students/F1Current/opt.ph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reg.uci.edu/" TargetMode="External"/><Relationship Id="rId3" Type="http://schemas.openxmlformats.org/officeDocument/2006/relationships/hyperlink" Target="http://www.eng.uci.edu/dept/eecs/graduate" TargetMode="External"/><Relationship Id="rId7" Type="http://schemas.openxmlformats.org/officeDocument/2006/relationships/hyperlink" Target="http://www.ic.uci.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grad.uci.edu/" TargetMode="External"/><Relationship Id="rId5" Type="http://schemas.openxmlformats.org/officeDocument/2006/relationships/hyperlink" Target="http://www.grad.uci.edu/forms/index.html" TargetMode="External"/><Relationship Id="rId4" Type="http://schemas.openxmlformats.org/officeDocument/2006/relationships/hyperlink" Target="http://www.eng.uci.edu/current/graduate"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jean.bennett@uci.edu" TargetMode="External"/><Relationship Id="rId3" Type="http://schemas.openxmlformats.org/officeDocument/2006/relationships/hyperlink" Target="https://uci.zoom.us/j/99217443210" TargetMode="External"/><Relationship Id="rId7" Type="http://schemas.openxmlformats.org/officeDocument/2006/relationships/hyperlink" Target="mailto:gradengr@uci.edu"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mailto:mark.banderas@uci.edu" TargetMode="External"/><Relationship Id="rId5" Type="http://schemas.openxmlformats.org/officeDocument/2006/relationships/hyperlink" Target="mailto:amy.pham@uci.edu" TargetMode="External"/><Relationship Id="rId4" Type="http://schemas.openxmlformats.org/officeDocument/2006/relationships/hyperlink" Target="mailto:amowli@uci.edu"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engineering.uci.edu/users/h-kumar-wickramasingh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engineering.uci.edu/users/aparna-chandramowlishwaran"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engineering.uci.edu/users/syed-jafa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engineering.uci.edu/users/julie-strope"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ngineering.uci.edu/users/elvia-salas" TargetMode="External"/><Relationship Id="rId2" Type="http://schemas.openxmlformats.org/officeDocument/2006/relationships/hyperlink" Target="https://engineering.uci.edu/users/luba-konkova"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473686" y="6048169"/>
            <a:ext cx="4542020" cy="646331"/>
          </a:xfrm>
          <a:prstGeom prst="rect">
            <a:avLst/>
          </a:prstGeom>
          <a:noFill/>
        </p:spPr>
        <p:txBody>
          <a:bodyPr wrap="square" rtlCol="0">
            <a:spAutoFit/>
          </a:bodyPr>
          <a:lstStyle/>
          <a:p>
            <a:pPr algn="r"/>
            <a:r>
              <a:rPr lang="en-US" b="1" dirty="0">
                <a:solidFill>
                  <a:srgbClr val="F9DA14"/>
                </a:solidFill>
                <a:latin typeface="Arial"/>
                <a:cs typeface="Arial"/>
              </a:rPr>
              <a:t>EECS New Ph.D. Student Orientation</a:t>
            </a:r>
          </a:p>
          <a:p>
            <a:pPr algn="r"/>
            <a:r>
              <a:rPr lang="en-US" dirty="0">
                <a:solidFill>
                  <a:schemeClr val="bg1"/>
                </a:solidFill>
                <a:latin typeface="Arial"/>
                <a:cs typeface="Arial"/>
              </a:rPr>
              <a:t>September 21, 2022</a:t>
            </a:r>
            <a:endParaRPr lang="en-US" dirty="0">
              <a:solidFill>
                <a:schemeClr val="bg1"/>
              </a:solidFill>
            </a:endParaRPr>
          </a:p>
        </p:txBody>
      </p:sp>
      <p:pic>
        <p:nvPicPr>
          <p:cNvPr id="3" name="Picture 2" descr="UCI15_BrightPast_BrilliantFuture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386" y="3485902"/>
            <a:ext cx="3295938" cy="779123"/>
          </a:xfrm>
          <a:prstGeom prst="rect">
            <a:avLst/>
          </a:prstGeom>
        </p:spPr>
      </p:pic>
      <p:pic>
        <p:nvPicPr>
          <p:cNvPr id="2" name="Picture 1" descr="UCI_MB_PI_WM_PMS7685_noT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952" y="2205671"/>
            <a:ext cx="2355234" cy="999279"/>
          </a:xfrm>
          <a:prstGeom prst="rect">
            <a:avLst/>
          </a:prstGeom>
        </p:spPr>
      </p:pic>
    </p:spTree>
    <p:extLst>
      <p:ext uri="{BB962C8B-B14F-4D97-AF65-F5344CB8AC3E}">
        <p14:creationId xmlns:p14="http://schemas.microsoft.com/office/powerpoint/2010/main" val="57866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D722-2455-468B-945F-9E2C91B6CCA4}"/>
              </a:ext>
            </a:extLst>
          </p:cNvPr>
          <p:cNvSpPr>
            <a:spLocks noGrp="1"/>
          </p:cNvSpPr>
          <p:nvPr>
            <p:ph type="title"/>
          </p:nvPr>
        </p:nvSpPr>
        <p:spPr>
          <a:xfrm>
            <a:off x="457199" y="941541"/>
            <a:ext cx="8229600" cy="1143000"/>
          </a:xfrm>
        </p:spPr>
        <p:txBody>
          <a:bodyPr>
            <a:normAutofit/>
          </a:bodyPr>
          <a:lstStyle/>
          <a:p>
            <a:r>
              <a:rPr lang="en-US" dirty="0">
                <a:latin typeface="Arial Narrow" panose="020B0606020202030204" pitchFamily="34" charset="0"/>
              </a:rPr>
              <a:t>Undergraduate and Office Personnel</a:t>
            </a:r>
          </a:p>
        </p:txBody>
      </p:sp>
      <p:sp>
        <p:nvSpPr>
          <p:cNvPr id="3" name="Content Placeholder 2">
            <a:extLst>
              <a:ext uri="{FF2B5EF4-FFF2-40B4-BE49-F238E27FC236}">
                <a16:creationId xmlns:a16="http://schemas.microsoft.com/office/drawing/2014/main" id="{7AAA38A3-EB50-4BE5-9A86-F686D2047D11}"/>
              </a:ext>
            </a:extLst>
          </p:cNvPr>
          <p:cNvSpPr>
            <a:spLocks noGrp="1"/>
          </p:cNvSpPr>
          <p:nvPr>
            <p:ph sz="half" idx="1"/>
          </p:nvPr>
        </p:nvSpPr>
        <p:spPr>
          <a:xfrm>
            <a:off x="355530" y="1937006"/>
            <a:ext cx="4475262" cy="3979453"/>
          </a:xfrm>
        </p:spPr>
        <p:txBody>
          <a:bodyPr>
            <a:normAutofit/>
          </a:bodyPr>
          <a:lstStyle/>
          <a:p>
            <a:pPr marL="0" indent="0">
              <a:spcBef>
                <a:spcPts val="0"/>
              </a:spcBef>
              <a:buNone/>
            </a:pPr>
            <a:r>
              <a:rPr lang="en-US" sz="2400" dirty="0">
                <a:latin typeface="Arial Narrow" panose="020B0606020202030204" pitchFamily="34" charset="0"/>
                <a:hlinkClick r:id="rId2"/>
              </a:rPr>
              <a:t>Pauline Eatherly</a:t>
            </a:r>
            <a:br>
              <a:rPr lang="en-US" sz="2400" dirty="0">
                <a:latin typeface="Arial Narrow" panose="020B0606020202030204" pitchFamily="34" charset="0"/>
              </a:rPr>
            </a:br>
            <a:r>
              <a:rPr lang="en-US" sz="2400" dirty="0">
                <a:latin typeface="Arial Narrow" panose="020B0606020202030204" pitchFamily="34" charset="0"/>
              </a:rPr>
              <a:t>Undergraduate Program Coordinator</a:t>
            </a:r>
          </a:p>
          <a:p>
            <a:pPr marL="0" indent="0">
              <a:buNone/>
            </a:pPr>
            <a:endParaRPr lang="en-US" dirty="0"/>
          </a:p>
        </p:txBody>
      </p:sp>
      <p:sp>
        <p:nvSpPr>
          <p:cNvPr id="5" name="Slide Number Placeholder 4">
            <a:extLst>
              <a:ext uri="{FF2B5EF4-FFF2-40B4-BE49-F238E27FC236}">
                <a16:creationId xmlns:a16="http://schemas.microsoft.com/office/drawing/2014/main" id="{BB1A7E12-6580-438E-8F39-0DC00AA788FE}"/>
              </a:ext>
            </a:extLst>
          </p:cNvPr>
          <p:cNvSpPr>
            <a:spLocks noGrp="1"/>
          </p:cNvSpPr>
          <p:nvPr>
            <p:ph type="sldNum" sz="quarter" idx="12"/>
          </p:nvPr>
        </p:nvSpPr>
        <p:spPr/>
        <p:txBody>
          <a:bodyPr/>
          <a:lstStyle/>
          <a:p>
            <a:fld id="{0E806263-86C0-1C41-A2C6-E3B4E633ECBC}" type="slidenum">
              <a:rPr lang="en-US" smtClean="0"/>
              <a:t>10</a:t>
            </a:fld>
            <a:endParaRPr lang="en-US"/>
          </a:p>
        </p:txBody>
      </p:sp>
      <p:pic>
        <p:nvPicPr>
          <p:cNvPr id="7" name="Picture 6">
            <a:extLst>
              <a:ext uri="{FF2B5EF4-FFF2-40B4-BE49-F238E27FC236}">
                <a16:creationId xmlns:a16="http://schemas.microsoft.com/office/drawing/2014/main" id="{186DFF24-D6F2-469C-8E1A-0B05D95F1586}"/>
              </a:ext>
            </a:extLst>
          </p:cNvPr>
          <p:cNvPicPr>
            <a:picLocks noChangeAspect="1"/>
          </p:cNvPicPr>
          <p:nvPr/>
        </p:nvPicPr>
        <p:blipFill>
          <a:blip r:embed="rId3"/>
          <a:stretch>
            <a:fillRect/>
          </a:stretch>
        </p:blipFill>
        <p:spPr>
          <a:xfrm>
            <a:off x="812163" y="3199885"/>
            <a:ext cx="2758258" cy="2599128"/>
          </a:xfrm>
          <a:prstGeom prst="rect">
            <a:avLst/>
          </a:prstGeom>
        </p:spPr>
      </p:pic>
      <p:sp>
        <p:nvSpPr>
          <p:cNvPr id="6" name="Rectangle 5">
            <a:extLst>
              <a:ext uri="{FF2B5EF4-FFF2-40B4-BE49-F238E27FC236}">
                <a16:creationId xmlns:a16="http://schemas.microsoft.com/office/drawing/2014/main" id="{DD3CF6D2-4DAC-488B-9954-2B764769969C}"/>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82971-0A01-4648-BB4F-EA54C598F33C}"/>
              </a:ext>
            </a:extLst>
          </p:cNvPr>
          <p:cNvPicPr>
            <a:picLocks noChangeAspect="1"/>
          </p:cNvPicPr>
          <p:nvPr/>
        </p:nvPicPr>
        <p:blipFill>
          <a:blip r:embed="rId4"/>
          <a:stretch>
            <a:fillRect/>
          </a:stretch>
        </p:blipFill>
        <p:spPr>
          <a:xfrm>
            <a:off x="6253923" y="90394"/>
            <a:ext cx="710972" cy="710972"/>
          </a:xfrm>
          <a:prstGeom prst="rect">
            <a:avLst/>
          </a:prstGeom>
          <a:noFill/>
        </p:spPr>
      </p:pic>
      <p:sp>
        <p:nvSpPr>
          <p:cNvPr id="9" name="Content Placeholder 3">
            <a:extLst>
              <a:ext uri="{FF2B5EF4-FFF2-40B4-BE49-F238E27FC236}">
                <a16:creationId xmlns:a16="http://schemas.microsoft.com/office/drawing/2014/main" id="{7BD2515B-7A3E-495D-8CEE-E51CC00E69B1}"/>
              </a:ext>
            </a:extLst>
          </p:cNvPr>
          <p:cNvSpPr>
            <a:spLocks noGrp="1"/>
          </p:cNvSpPr>
          <p:nvPr>
            <p:ph sz="half" idx="2"/>
          </p:nvPr>
        </p:nvSpPr>
        <p:spPr>
          <a:xfrm>
            <a:off x="4907296" y="1946569"/>
            <a:ext cx="4114800" cy="3979453"/>
          </a:xfrm>
        </p:spPr>
        <p:txBody>
          <a:bodyPr>
            <a:normAutofit/>
          </a:bodyPr>
          <a:lstStyle/>
          <a:p>
            <a:pPr marL="0" indent="0">
              <a:buNone/>
            </a:pPr>
            <a:r>
              <a:rPr lang="en-US" sz="2400" dirty="0">
                <a:latin typeface="Arial Narrow" panose="020B0606020202030204" pitchFamily="34" charset="0"/>
                <a:hlinkClick r:id="rId5"/>
              </a:rPr>
              <a:t>Jasmine Garcia</a:t>
            </a:r>
            <a:br>
              <a:rPr lang="en-US" sz="2400" dirty="0">
                <a:latin typeface="Arial Narrow" panose="020B0606020202030204" pitchFamily="34" charset="0"/>
              </a:rPr>
            </a:br>
            <a:r>
              <a:rPr lang="en-US" sz="2400" dirty="0">
                <a:latin typeface="Arial Narrow" panose="020B0606020202030204" pitchFamily="34" charset="0"/>
              </a:rPr>
              <a:t>Business Office Analyst</a:t>
            </a:r>
          </a:p>
        </p:txBody>
      </p:sp>
      <p:pic>
        <p:nvPicPr>
          <p:cNvPr id="10" name="Picture 9">
            <a:extLst>
              <a:ext uri="{FF2B5EF4-FFF2-40B4-BE49-F238E27FC236}">
                <a16:creationId xmlns:a16="http://schemas.microsoft.com/office/drawing/2014/main" id="{7A1BA012-4423-4FEE-9517-E85EE3891E40}"/>
              </a:ext>
            </a:extLst>
          </p:cNvPr>
          <p:cNvPicPr>
            <a:picLocks noChangeAspect="1"/>
          </p:cNvPicPr>
          <p:nvPr/>
        </p:nvPicPr>
        <p:blipFill rotWithShape="1">
          <a:blip r:embed="rId6"/>
          <a:srcRect l="9740" r="5598"/>
          <a:stretch/>
        </p:blipFill>
        <p:spPr>
          <a:xfrm>
            <a:off x="5085076" y="3199885"/>
            <a:ext cx="2935442" cy="2599128"/>
          </a:xfrm>
          <a:prstGeom prst="rect">
            <a:avLst/>
          </a:prstGeom>
        </p:spPr>
      </p:pic>
    </p:spTree>
    <p:extLst>
      <p:ext uri="{BB962C8B-B14F-4D97-AF65-F5344CB8AC3E}">
        <p14:creationId xmlns:p14="http://schemas.microsoft.com/office/powerpoint/2010/main" val="328339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D722-2455-468B-945F-9E2C91B6CCA4}"/>
              </a:ext>
            </a:extLst>
          </p:cNvPr>
          <p:cNvSpPr>
            <a:spLocks noGrp="1"/>
          </p:cNvSpPr>
          <p:nvPr>
            <p:ph type="title"/>
          </p:nvPr>
        </p:nvSpPr>
        <p:spPr/>
        <p:txBody>
          <a:bodyPr>
            <a:normAutofit/>
          </a:bodyPr>
          <a:lstStyle/>
          <a:p>
            <a:r>
              <a:rPr lang="en-US" dirty="0">
                <a:latin typeface="Arial Narrow" panose="020B0606020202030204" pitchFamily="34" charset="0"/>
              </a:rPr>
              <a:t>Admissions and Student Affairs</a:t>
            </a:r>
          </a:p>
        </p:txBody>
      </p:sp>
      <p:sp>
        <p:nvSpPr>
          <p:cNvPr id="3" name="Content Placeholder 2">
            <a:extLst>
              <a:ext uri="{FF2B5EF4-FFF2-40B4-BE49-F238E27FC236}">
                <a16:creationId xmlns:a16="http://schemas.microsoft.com/office/drawing/2014/main" id="{7AAA38A3-EB50-4BE5-9A86-F686D2047D11}"/>
              </a:ext>
            </a:extLst>
          </p:cNvPr>
          <p:cNvSpPr>
            <a:spLocks noGrp="1"/>
          </p:cNvSpPr>
          <p:nvPr>
            <p:ph sz="half" idx="1"/>
          </p:nvPr>
        </p:nvSpPr>
        <p:spPr>
          <a:xfrm>
            <a:off x="457200" y="2146710"/>
            <a:ext cx="4114800" cy="3979453"/>
          </a:xfrm>
        </p:spPr>
        <p:txBody>
          <a:bodyPr>
            <a:normAutofit/>
          </a:bodyPr>
          <a:lstStyle/>
          <a:p>
            <a:pPr marL="0" indent="0">
              <a:buNone/>
            </a:pPr>
            <a:r>
              <a:rPr lang="en-US" sz="2400" dirty="0">
                <a:latin typeface="Arial Narrow" panose="020B0606020202030204" pitchFamily="34" charset="0"/>
                <a:hlinkClick r:id="rId2"/>
              </a:rPr>
              <a:t>Stephany Monterroso</a:t>
            </a:r>
            <a:br>
              <a:rPr lang="en-US" sz="2400" dirty="0">
                <a:latin typeface="Arial Narrow" panose="020B0606020202030204" pitchFamily="34" charset="0"/>
              </a:rPr>
            </a:br>
            <a:r>
              <a:rPr lang="en-US" sz="2400" dirty="0">
                <a:latin typeface="Arial Narrow" panose="020B0606020202030204" pitchFamily="34" charset="0"/>
              </a:rPr>
              <a:t>Graduate Coordinator</a:t>
            </a:r>
          </a:p>
          <a:p>
            <a:pPr marL="0" indent="0">
              <a:buNone/>
            </a:pPr>
            <a:endParaRPr lang="en-US" dirty="0"/>
          </a:p>
        </p:txBody>
      </p:sp>
      <p:sp>
        <p:nvSpPr>
          <p:cNvPr id="4" name="Content Placeholder 3">
            <a:extLst>
              <a:ext uri="{FF2B5EF4-FFF2-40B4-BE49-F238E27FC236}">
                <a16:creationId xmlns:a16="http://schemas.microsoft.com/office/drawing/2014/main" id="{909B712A-385A-42C0-8998-2FA611268C5C}"/>
              </a:ext>
            </a:extLst>
          </p:cNvPr>
          <p:cNvSpPr>
            <a:spLocks noGrp="1"/>
          </p:cNvSpPr>
          <p:nvPr>
            <p:ph sz="half" idx="2"/>
          </p:nvPr>
        </p:nvSpPr>
        <p:spPr>
          <a:xfrm>
            <a:off x="4915022" y="2146711"/>
            <a:ext cx="3931759" cy="3843112"/>
          </a:xfrm>
        </p:spPr>
        <p:txBody>
          <a:bodyPr>
            <a:normAutofit/>
          </a:bodyPr>
          <a:lstStyle/>
          <a:p>
            <a:pPr marL="0" indent="0">
              <a:buNone/>
            </a:pPr>
            <a:r>
              <a:rPr lang="en-US" sz="2400" dirty="0">
                <a:latin typeface="Arial Narrow" panose="020B0606020202030204" pitchFamily="34" charset="0"/>
                <a:hlinkClick r:id="rId3"/>
              </a:rPr>
              <a:t>Amy Pham</a:t>
            </a:r>
            <a:br>
              <a:rPr lang="en-US" sz="2400" dirty="0">
                <a:latin typeface="Arial Narrow" panose="020B0606020202030204" pitchFamily="34" charset="0"/>
              </a:rPr>
            </a:br>
            <a:r>
              <a:rPr lang="en-US" sz="2400" dirty="0">
                <a:latin typeface="Arial Narrow" panose="020B0606020202030204" pitchFamily="34" charset="0"/>
              </a:rPr>
              <a:t>Graduate Program Coordinator</a:t>
            </a:r>
          </a:p>
        </p:txBody>
      </p:sp>
      <p:sp>
        <p:nvSpPr>
          <p:cNvPr id="5" name="Slide Number Placeholder 4">
            <a:extLst>
              <a:ext uri="{FF2B5EF4-FFF2-40B4-BE49-F238E27FC236}">
                <a16:creationId xmlns:a16="http://schemas.microsoft.com/office/drawing/2014/main" id="{BB1A7E12-6580-438E-8F39-0DC00AA788FE}"/>
              </a:ext>
            </a:extLst>
          </p:cNvPr>
          <p:cNvSpPr>
            <a:spLocks noGrp="1"/>
          </p:cNvSpPr>
          <p:nvPr>
            <p:ph type="sldNum" sz="quarter" idx="12"/>
          </p:nvPr>
        </p:nvSpPr>
        <p:spPr/>
        <p:txBody>
          <a:bodyPr/>
          <a:lstStyle/>
          <a:p>
            <a:fld id="{0E806263-86C0-1C41-A2C6-E3B4E633ECBC}" type="slidenum">
              <a:rPr lang="en-US" smtClean="0"/>
              <a:t>11</a:t>
            </a:fld>
            <a:endParaRPr lang="en-US"/>
          </a:p>
        </p:txBody>
      </p:sp>
      <p:pic>
        <p:nvPicPr>
          <p:cNvPr id="8" name="Picture 7">
            <a:extLst>
              <a:ext uri="{FF2B5EF4-FFF2-40B4-BE49-F238E27FC236}">
                <a16:creationId xmlns:a16="http://schemas.microsoft.com/office/drawing/2014/main" id="{0039BE40-C1EB-424A-9484-08120CB615FD}"/>
              </a:ext>
            </a:extLst>
          </p:cNvPr>
          <p:cNvPicPr>
            <a:picLocks noChangeAspect="1"/>
          </p:cNvPicPr>
          <p:nvPr/>
        </p:nvPicPr>
        <p:blipFill rotWithShape="1">
          <a:blip r:embed="rId4"/>
          <a:srcRect l="9953" t="8162" r="11628"/>
          <a:stretch/>
        </p:blipFill>
        <p:spPr>
          <a:xfrm>
            <a:off x="654447" y="3256691"/>
            <a:ext cx="2769576" cy="2733132"/>
          </a:xfrm>
          <a:prstGeom prst="rect">
            <a:avLst/>
          </a:prstGeom>
        </p:spPr>
      </p:pic>
      <p:pic>
        <p:nvPicPr>
          <p:cNvPr id="9" name="Picture 8">
            <a:extLst>
              <a:ext uri="{FF2B5EF4-FFF2-40B4-BE49-F238E27FC236}">
                <a16:creationId xmlns:a16="http://schemas.microsoft.com/office/drawing/2014/main" id="{EE50CEAC-2860-4CDE-B3F2-93ABD77662EB}"/>
              </a:ext>
            </a:extLst>
          </p:cNvPr>
          <p:cNvPicPr>
            <a:picLocks noChangeAspect="1"/>
          </p:cNvPicPr>
          <p:nvPr/>
        </p:nvPicPr>
        <p:blipFill rotWithShape="1">
          <a:blip r:embed="rId5"/>
          <a:srcRect t="20865"/>
          <a:stretch/>
        </p:blipFill>
        <p:spPr>
          <a:xfrm>
            <a:off x="5485312" y="3256691"/>
            <a:ext cx="2568949" cy="2733132"/>
          </a:xfrm>
          <a:prstGeom prst="rect">
            <a:avLst/>
          </a:prstGeom>
        </p:spPr>
      </p:pic>
      <p:sp>
        <p:nvSpPr>
          <p:cNvPr id="10" name="Rectangle 9">
            <a:extLst>
              <a:ext uri="{FF2B5EF4-FFF2-40B4-BE49-F238E27FC236}">
                <a16:creationId xmlns:a16="http://schemas.microsoft.com/office/drawing/2014/main" id="{6B2BB3D7-79BC-42EB-A661-73B31DB8C19D}"/>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5940FA-D195-403E-83E9-CCE02A5D2D8F}"/>
              </a:ext>
            </a:extLst>
          </p:cNvPr>
          <p:cNvPicPr>
            <a:picLocks noChangeAspect="1"/>
          </p:cNvPicPr>
          <p:nvPr/>
        </p:nvPicPr>
        <p:blipFill>
          <a:blip r:embed="rId6"/>
          <a:stretch>
            <a:fillRect/>
          </a:stretch>
        </p:blipFill>
        <p:spPr>
          <a:xfrm>
            <a:off x="6253923" y="90394"/>
            <a:ext cx="710972" cy="710972"/>
          </a:xfrm>
          <a:prstGeom prst="rect">
            <a:avLst/>
          </a:prstGeom>
          <a:noFill/>
        </p:spPr>
      </p:pic>
    </p:spTree>
    <p:extLst>
      <p:ext uri="{BB962C8B-B14F-4D97-AF65-F5344CB8AC3E}">
        <p14:creationId xmlns:p14="http://schemas.microsoft.com/office/powerpoint/2010/main" val="330872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933656"/>
            <a:ext cx="8428383" cy="635085"/>
          </a:xfrm>
          <a:ln>
            <a:solidFill>
              <a:srgbClr val="FFFF00"/>
            </a:solidFill>
          </a:ln>
        </p:spPr>
        <p:txBody>
          <a:bodyPr>
            <a:normAutofit/>
          </a:bodyPr>
          <a:lstStyle/>
          <a:p>
            <a:r>
              <a:rPr lang="en-US" sz="3200" dirty="0"/>
              <a:t>EECS Department</a:t>
            </a:r>
          </a:p>
        </p:txBody>
      </p:sp>
      <p:sp>
        <p:nvSpPr>
          <p:cNvPr id="3" name="Content Placeholder 2"/>
          <p:cNvSpPr>
            <a:spLocks noGrp="1"/>
          </p:cNvSpPr>
          <p:nvPr>
            <p:ph sz="half" idx="1"/>
          </p:nvPr>
        </p:nvSpPr>
        <p:spPr>
          <a:xfrm>
            <a:off x="457200" y="1627465"/>
            <a:ext cx="4191000" cy="4868634"/>
          </a:xfrm>
          <a:ln>
            <a:solidFill>
              <a:schemeClr val="tx2"/>
            </a:solidFill>
          </a:ln>
        </p:spPr>
        <p:txBody>
          <a:bodyPr>
            <a:normAutofit fontScale="25000" lnSpcReduction="20000"/>
          </a:bodyPr>
          <a:lstStyle/>
          <a:p>
            <a:endParaRPr lang="en-US" sz="3800" dirty="0"/>
          </a:p>
          <a:p>
            <a:endParaRPr lang="en-US" sz="7200" dirty="0">
              <a:latin typeface="Arial Narrow" panose="020B0606020202030204" pitchFamily="34" charset="0"/>
            </a:endParaRPr>
          </a:p>
          <a:p>
            <a:r>
              <a:rPr lang="en-US" sz="6400" dirty="0">
                <a:latin typeface="Arial Narrow" panose="020B0606020202030204" pitchFamily="34" charset="0"/>
              </a:rPr>
              <a:t>Lee </a:t>
            </a:r>
            <a:r>
              <a:rPr lang="en-US" sz="6400" dirty="0" err="1">
                <a:latin typeface="Arial Narrow" panose="020B0606020202030204" pitchFamily="34" charset="0"/>
              </a:rPr>
              <a:t>Swindlehurst</a:t>
            </a:r>
            <a:endParaRPr lang="en-US" sz="6400" dirty="0">
              <a:latin typeface="Arial Narrow" panose="020B0606020202030204" pitchFamily="34" charset="0"/>
            </a:endParaRPr>
          </a:p>
          <a:p>
            <a:pPr marL="0" indent="0">
              <a:buNone/>
            </a:pPr>
            <a:r>
              <a:rPr lang="en-US" sz="6400" dirty="0">
                <a:latin typeface="Arial Narrow" panose="020B0606020202030204" pitchFamily="34" charset="0"/>
              </a:rPr>
              <a:t>       Chair</a:t>
            </a:r>
          </a:p>
          <a:p>
            <a:pPr marL="0" indent="0">
              <a:buNone/>
            </a:pPr>
            <a:r>
              <a:rPr lang="en-US" sz="6400" dirty="0">
                <a:latin typeface="Arial Narrow" panose="020B0606020202030204" pitchFamily="34" charset="0"/>
              </a:rPr>
              <a:t>       </a:t>
            </a:r>
            <a:r>
              <a:rPr lang="en-US" sz="5600" i="1" dirty="0">
                <a:latin typeface="Arial Narrow" panose="020B0606020202030204" pitchFamily="34" charset="0"/>
                <a:hlinkClick r:id="rId3"/>
              </a:rPr>
              <a:t>swindle@uci.edu</a:t>
            </a:r>
            <a:endParaRPr lang="en-US" sz="5600" i="1" dirty="0">
              <a:latin typeface="Arial Narrow" panose="020B0606020202030204" pitchFamily="34" charset="0"/>
            </a:endParaRPr>
          </a:p>
          <a:p>
            <a:pPr marL="0" indent="0">
              <a:buNone/>
            </a:pPr>
            <a:endParaRPr lang="en-US" sz="6400" dirty="0">
              <a:latin typeface="Arial Narrow" panose="020B0606020202030204" pitchFamily="34" charset="0"/>
            </a:endParaRPr>
          </a:p>
          <a:p>
            <a:r>
              <a:rPr lang="en-US" sz="6400" dirty="0">
                <a:latin typeface="Arial Narrow" panose="020B0606020202030204" pitchFamily="34" charset="0"/>
              </a:rPr>
              <a:t>Aparna </a:t>
            </a:r>
            <a:r>
              <a:rPr lang="en-US" sz="6400" dirty="0" err="1">
                <a:latin typeface="Arial Narrow" panose="020B0606020202030204" pitchFamily="34" charset="0"/>
              </a:rPr>
              <a:t>Chandramowlishwaran</a:t>
            </a:r>
            <a:endParaRPr lang="en-US" sz="6400" dirty="0">
              <a:latin typeface="Arial Narrow" panose="020B0606020202030204" pitchFamily="34" charset="0"/>
            </a:endParaRPr>
          </a:p>
          <a:p>
            <a:pPr marL="0" indent="0">
              <a:buNone/>
            </a:pPr>
            <a:r>
              <a:rPr lang="en-US" sz="6400" dirty="0">
                <a:latin typeface="Arial Narrow" panose="020B0606020202030204" pitchFamily="34" charset="0"/>
              </a:rPr>
              <a:t>       Graduate Advisor – PhD Programs</a:t>
            </a:r>
          </a:p>
          <a:p>
            <a:pPr marL="0" indent="0">
              <a:buNone/>
            </a:pPr>
            <a:r>
              <a:rPr lang="en-US" sz="6400" dirty="0">
                <a:latin typeface="Arial Narrow" panose="020B0606020202030204" pitchFamily="34" charset="0"/>
              </a:rPr>
              <a:t>       </a:t>
            </a:r>
            <a:r>
              <a:rPr lang="en-US" sz="5600" i="1" dirty="0">
                <a:latin typeface="Arial Narrow" panose="020B0606020202030204" pitchFamily="34" charset="0"/>
                <a:hlinkClick r:id="rId4"/>
              </a:rPr>
              <a:t>amowli@uci.edu</a:t>
            </a:r>
            <a:endParaRPr lang="en-US" sz="5600" i="1" dirty="0">
              <a:latin typeface="Arial Narrow" panose="020B0606020202030204" pitchFamily="34" charset="0"/>
            </a:endParaRPr>
          </a:p>
          <a:p>
            <a:pPr marL="457200" lvl="1" indent="0">
              <a:buNone/>
            </a:pPr>
            <a:endParaRPr lang="en-US" sz="6400" dirty="0">
              <a:latin typeface="Arial Narrow" panose="020B0606020202030204" pitchFamily="34" charset="0"/>
            </a:endParaRPr>
          </a:p>
          <a:p>
            <a:r>
              <a:rPr lang="en-US" sz="6400" dirty="0">
                <a:latin typeface="Arial Narrow" panose="020B0606020202030204" pitchFamily="34" charset="0"/>
              </a:rPr>
              <a:t>Syed Jafar</a:t>
            </a:r>
          </a:p>
          <a:p>
            <a:pPr marL="0" indent="0">
              <a:buNone/>
            </a:pPr>
            <a:r>
              <a:rPr lang="en-US" sz="6400" dirty="0">
                <a:latin typeface="Arial Narrow" panose="020B0606020202030204" pitchFamily="34" charset="0"/>
              </a:rPr>
              <a:t>       Graduate Advisor – MS Programs</a:t>
            </a:r>
          </a:p>
          <a:p>
            <a:pPr marL="0" indent="0">
              <a:buNone/>
            </a:pPr>
            <a:r>
              <a:rPr lang="en-US" sz="6400" dirty="0">
                <a:latin typeface="Arial Narrow" panose="020B0606020202030204" pitchFamily="34" charset="0"/>
              </a:rPr>
              <a:t>       </a:t>
            </a:r>
            <a:r>
              <a:rPr lang="en-US" sz="5600" i="1" dirty="0">
                <a:latin typeface="Arial Narrow" panose="020B0606020202030204" pitchFamily="34" charset="0"/>
                <a:hlinkClick r:id="rId5"/>
              </a:rPr>
              <a:t>syed@uci.edu</a:t>
            </a:r>
            <a:endParaRPr lang="en-US" sz="5600" i="1" dirty="0">
              <a:latin typeface="Arial Narrow" panose="020B0606020202030204" pitchFamily="34" charset="0"/>
            </a:endParaRPr>
          </a:p>
          <a:p>
            <a:pPr marL="0" indent="0">
              <a:buNone/>
            </a:pPr>
            <a:endParaRPr lang="en-US" sz="6400" dirty="0">
              <a:latin typeface="Arial Narrow" panose="020B0606020202030204" pitchFamily="34" charset="0"/>
            </a:endParaRPr>
          </a:p>
          <a:p>
            <a:r>
              <a:rPr lang="en-US" sz="6400" dirty="0">
                <a:latin typeface="Arial Narrow" panose="020B0606020202030204" pitchFamily="34" charset="0"/>
              </a:rPr>
              <a:t>Julie Strope</a:t>
            </a:r>
          </a:p>
          <a:p>
            <a:pPr marL="0" indent="0">
              <a:buNone/>
            </a:pPr>
            <a:r>
              <a:rPr lang="en-US" sz="6400" dirty="0">
                <a:latin typeface="Arial Narrow" panose="020B0606020202030204" pitchFamily="34" charset="0"/>
              </a:rPr>
              <a:t>       Chief Administrative Officer</a:t>
            </a:r>
          </a:p>
          <a:p>
            <a:pPr marL="0" indent="0">
              <a:buNone/>
            </a:pPr>
            <a:r>
              <a:rPr lang="en-US" sz="6400" dirty="0">
                <a:latin typeface="Arial Narrow" panose="020B0606020202030204" pitchFamily="34" charset="0"/>
              </a:rPr>
              <a:t>       </a:t>
            </a:r>
            <a:r>
              <a:rPr lang="en-US" sz="5600" i="1" dirty="0">
                <a:latin typeface="Arial Narrow" panose="020B0606020202030204" pitchFamily="34" charset="0"/>
                <a:hlinkClick r:id="rId6"/>
              </a:rPr>
              <a:t>jstrope@uci.edu</a:t>
            </a:r>
            <a:endParaRPr lang="en-US" sz="5600" i="1" dirty="0">
              <a:latin typeface="Arial Narrow" panose="020B0606020202030204" pitchFamily="34" charset="0"/>
            </a:endParaRPr>
          </a:p>
          <a:p>
            <a:pPr marL="0" indent="0">
              <a:buNone/>
            </a:pPr>
            <a:endParaRPr lang="en-US" sz="5600" i="1" dirty="0">
              <a:latin typeface="Arial Narrow" panose="020B0606020202030204" pitchFamily="34" charset="0"/>
            </a:endParaRPr>
          </a:p>
          <a:p>
            <a:pPr marL="0" indent="0">
              <a:buNone/>
            </a:pPr>
            <a:endParaRPr lang="en-US" sz="5600" dirty="0"/>
          </a:p>
        </p:txBody>
      </p:sp>
      <p:sp>
        <p:nvSpPr>
          <p:cNvPr id="4" name="Content Placeholder 3"/>
          <p:cNvSpPr>
            <a:spLocks noGrp="1"/>
          </p:cNvSpPr>
          <p:nvPr>
            <p:ph sz="half" idx="2"/>
          </p:nvPr>
        </p:nvSpPr>
        <p:spPr>
          <a:xfrm>
            <a:off x="4648200" y="1627464"/>
            <a:ext cx="4191000" cy="4868633"/>
          </a:xfrm>
          <a:ln>
            <a:solidFill>
              <a:schemeClr val="tx2"/>
            </a:solidFill>
          </a:ln>
        </p:spPr>
        <p:txBody>
          <a:bodyPr>
            <a:normAutofit fontScale="25000" lnSpcReduction="20000"/>
          </a:bodyPr>
          <a:lstStyle/>
          <a:p>
            <a:pPr>
              <a:spcBef>
                <a:spcPts val="0"/>
              </a:spcBef>
            </a:pPr>
            <a:endParaRPr lang="en-US" sz="6400" dirty="0">
              <a:latin typeface="Arial Narrow" panose="020B0606020202030204" pitchFamily="34" charset="0"/>
            </a:endParaRPr>
          </a:p>
          <a:p>
            <a:pPr>
              <a:spcBef>
                <a:spcPts val="0"/>
              </a:spcBef>
            </a:pPr>
            <a:r>
              <a:rPr lang="en-US" sz="6400" dirty="0">
                <a:latin typeface="Arial Narrow" panose="020B0606020202030204" pitchFamily="34" charset="0"/>
              </a:rPr>
              <a:t>Amy Pham</a:t>
            </a:r>
          </a:p>
          <a:p>
            <a:pPr marL="0" indent="0">
              <a:spcBef>
                <a:spcPts val="0"/>
              </a:spcBef>
              <a:buNone/>
            </a:pPr>
            <a:r>
              <a:rPr lang="en-US" sz="6400" dirty="0">
                <a:latin typeface="Arial Narrow" panose="020B0606020202030204" pitchFamily="34" charset="0"/>
              </a:rPr>
              <a:t>    	Graduate Program Coordinator</a:t>
            </a:r>
          </a:p>
          <a:p>
            <a:pPr marL="0" indent="0">
              <a:spcBef>
                <a:spcPts val="0"/>
              </a:spcBef>
              <a:buNone/>
            </a:pPr>
            <a:r>
              <a:rPr lang="en-US" sz="6400" dirty="0">
                <a:latin typeface="Arial Narrow" panose="020B0606020202030204" pitchFamily="34" charset="0"/>
              </a:rPr>
              <a:t>        </a:t>
            </a:r>
            <a:r>
              <a:rPr lang="en-US" sz="5600" i="1" dirty="0">
                <a:latin typeface="Arial Narrow" panose="020B0606020202030204" pitchFamily="34" charset="0"/>
                <a:hlinkClick r:id="rId7"/>
              </a:rPr>
              <a:t>amy.pham@uci.edu</a:t>
            </a:r>
            <a:endParaRPr lang="en-US" sz="5600" i="1" dirty="0">
              <a:latin typeface="Arial Narrow" panose="020B0606020202030204" pitchFamily="34" charset="0"/>
            </a:endParaRPr>
          </a:p>
          <a:p>
            <a:pPr marL="0" indent="0">
              <a:spcBef>
                <a:spcPts val="0"/>
              </a:spcBef>
              <a:buNone/>
            </a:pPr>
            <a:endParaRPr lang="en-US" sz="6400" dirty="0">
              <a:latin typeface="Arial Narrow" panose="020B0606020202030204" pitchFamily="34" charset="0"/>
            </a:endParaRPr>
          </a:p>
          <a:p>
            <a:pPr>
              <a:spcBef>
                <a:spcPts val="0"/>
              </a:spcBef>
            </a:pPr>
            <a:r>
              <a:rPr lang="en-US" sz="6400" dirty="0">
                <a:latin typeface="Arial Narrow" panose="020B0606020202030204" pitchFamily="34" charset="0"/>
              </a:rPr>
              <a:t>Stephany Monterroso</a:t>
            </a:r>
          </a:p>
          <a:p>
            <a:pPr marL="0" indent="0">
              <a:spcBef>
                <a:spcPts val="0"/>
              </a:spcBef>
              <a:buNone/>
            </a:pPr>
            <a:r>
              <a:rPr lang="en-US" sz="6400" dirty="0">
                <a:latin typeface="Arial Narrow" panose="020B0606020202030204" pitchFamily="34" charset="0"/>
              </a:rPr>
              <a:t>	Graduate Coordinator</a:t>
            </a:r>
          </a:p>
          <a:p>
            <a:pPr marL="0" indent="0">
              <a:spcBef>
                <a:spcPts val="0"/>
              </a:spcBef>
              <a:buNone/>
            </a:pPr>
            <a:r>
              <a:rPr lang="en-US" sz="5600" i="1" dirty="0">
                <a:latin typeface="Arial Narrow" panose="020B0606020202030204" pitchFamily="34" charset="0"/>
              </a:rPr>
              <a:t>          </a:t>
            </a:r>
            <a:r>
              <a:rPr lang="en-US" sz="5600" i="1" dirty="0">
                <a:latin typeface="Arial Narrow" panose="020B0606020202030204" pitchFamily="34" charset="0"/>
                <a:hlinkClick r:id="rId8"/>
              </a:rPr>
              <a:t>s.monterroso@uci.edu</a:t>
            </a:r>
            <a:br>
              <a:rPr lang="en-US" sz="6400" dirty="0">
                <a:latin typeface="Arial Narrow" panose="020B0606020202030204" pitchFamily="34" charset="0"/>
              </a:rPr>
            </a:br>
            <a:endParaRPr lang="en-US" sz="6400" dirty="0">
              <a:latin typeface="Arial Narrow" panose="020B0606020202030204" pitchFamily="34" charset="0"/>
            </a:endParaRPr>
          </a:p>
          <a:p>
            <a:pPr>
              <a:spcBef>
                <a:spcPts val="0"/>
              </a:spcBef>
            </a:pPr>
            <a:r>
              <a:rPr lang="en-US" sz="6400" dirty="0">
                <a:latin typeface="Arial Narrow" panose="020B0606020202030204" pitchFamily="34" charset="0"/>
              </a:rPr>
              <a:t>Luba </a:t>
            </a:r>
            <a:r>
              <a:rPr lang="en-US" sz="6400" dirty="0" err="1">
                <a:latin typeface="Arial Narrow" panose="020B0606020202030204" pitchFamily="34" charset="0"/>
              </a:rPr>
              <a:t>Konkova</a:t>
            </a:r>
            <a:endParaRPr lang="en-US" sz="6400" dirty="0">
              <a:latin typeface="Arial Narrow" panose="020B0606020202030204" pitchFamily="34" charset="0"/>
            </a:endParaRPr>
          </a:p>
          <a:p>
            <a:pPr marL="0" indent="0">
              <a:spcBef>
                <a:spcPts val="0"/>
              </a:spcBef>
              <a:buNone/>
            </a:pPr>
            <a:r>
              <a:rPr lang="en-US" sz="6400" dirty="0">
                <a:latin typeface="Arial Narrow" panose="020B0606020202030204" pitchFamily="34" charset="0"/>
              </a:rPr>
              <a:t>     	Payroll &amp; Personnel Coordinator</a:t>
            </a:r>
          </a:p>
          <a:p>
            <a:pPr marL="0" indent="0">
              <a:spcBef>
                <a:spcPts val="0"/>
              </a:spcBef>
              <a:buNone/>
            </a:pPr>
            <a:r>
              <a:rPr lang="en-US" sz="6400" dirty="0">
                <a:latin typeface="Arial Narrow" panose="020B0606020202030204" pitchFamily="34" charset="0"/>
              </a:rPr>
              <a:t>        </a:t>
            </a:r>
            <a:r>
              <a:rPr lang="en-US" sz="5600" i="1" dirty="0">
                <a:latin typeface="Arial Narrow" panose="020B0606020202030204" pitchFamily="34" charset="0"/>
                <a:hlinkClick r:id="rId9"/>
              </a:rPr>
              <a:t>lkonkova@uci.edu</a:t>
            </a:r>
            <a:endParaRPr lang="en-US" sz="5600" i="1" dirty="0">
              <a:latin typeface="Arial Narrow" panose="020B0606020202030204" pitchFamily="34" charset="0"/>
            </a:endParaRPr>
          </a:p>
          <a:p>
            <a:pPr marL="0" indent="0">
              <a:spcBef>
                <a:spcPts val="0"/>
              </a:spcBef>
              <a:buNone/>
            </a:pPr>
            <a:endParaRPr lang="en-US" sz="6400" dirty="0">
              <a:latin typeface="Arial Narrow" panose="020B0606020202030204" pitchFamily="34" charset="0"/>
            </a:endParaRPr>
          </a:p>
          <a:p>
            <a:pPr>
              <a:spcBef>
                <a:spcPts val="0"/>
              </a:spcBef>
            </a:pPr>
            <a:r>
              <a:rPr lang="en-US" sz="6400" dirty="0">
                <a:latin typeface="Arial Narrow" panose="020B0606020202030204" pitchFamily="34" charset="0"/>
              </a:rPr>
              <a:t>Elvia Salas</a:t>
            </a:r>
            <a:br>
              <a:rPr lang="en-US" sz="6400" dirty="0">
                <a:latin typeface="Arial Narrow" panose="020B0606020202030204" pitchFamily="34" charset="0"/>
              </a:rPr>
            </a:br>
            <a:r>
              <a:rPr lang="en-US" sz="6400" dirty="0">
                <a:latin typeface="Arial Narrow" panose="020B0606020202030204" pitchFamily="34" charset="0"/>
              </a:rPr>
              <a:t>	Academic Personnel Coordinator</a:t>
            </a:r>
          </a:p>
          <a:p>
            <a:pPr marL="0" indent="0">
              <a:spcBef>
                <a:spcPts val="0"/>
              </a:spcBef>
              <a:buNone/>
            </a:pPr>
            <a:r>
              <a:rPr lang="en-US" sz="6400" dirty="0">
                <a:latin typeface="Arial Narrow" panose="020B0606020202030204" pitchFamily="34" charset="0"/>
              </a:rPr>
              <a:t>        </a:t>
            </a:r>
            <a:r>
              <a:rPr lang="en-US" sz="5600" i="1" dirty="0">
                <a:latin typeface="Arial Narrow" panose="020B0606020202030204" pitchFamily="34" charset="0"/>
                <a:hlinkClick r:id="rId10"/>
              </a:rPr>
              <a:t>salase@uci.edu</a:t>
            </a:r>
            <a:endParaRPr lang="en-US" sz="5600" i="1" dirty="0">
              <a:latin typeface="Arial Narrow" panose="020B0606020202030204" pitchFamily="34" charset="0"/>
            </a:endParaRPr>
          </a:p>
          <a:p>
            <a:pPr marL="0" indent="0">
              <a:spcBef>
                <a:spcPts val="0"/>
              </a:spcBef>
              <a:buNone/>
            </a:pPr>
            <a:endParaRPr lang="en-US" sz="6400" dirty="0">
              <a:latin typeface="Arial Narrow" panose="020B0606020202030204" pitchFamily="34" charset="0"/>
            </a:endParaRPr>
          </a:p>
          <a:p>
            <a:pPr>
              <a:spcBef>
                <a:spcPts val="0"/>
              </a:spcBef>
            </a:pPr>
            <a:r>
              <a:rPr lang="en-US" sz="6400" dirty="0">
                <a:latin typeface="Arial Narrow" panose="020B0606020202030204" pitchFamily="34" charset="0"/>
              </a:rPr>
              <a:t>Pauline Eatherly</a:t>
            </a:r>
          </a:p>
          <a:p>
            <a:pPr marL="0" indent="0">
              <a:spcBef>
                <a:spcPts val="0"/>
              </a:spcBef>
              <a:buNone/>
            </a:pPr>
            <a:r>
              <a:rPr lang="en-US" sz="6400" dirty="0">
                <a:latin typeface="Arial Narrow" panose="020B0606020202030204" pitchFamily="34" charset="0"/>
              </a:rPr>
              <a:t>      	Undergraduate Programs Coordinator</a:t>
            </a:r>
          </a:p>
          <a:p>
            <a:pPr marL="0" indent="0">
              <a:spcBef>
                <a:spcPts val="0"/>
              </a:spcBef>
              <a:buNone/>
            </a:pPr>
            <a:r>
              <a:rPr lang="en-US" sz="6400" dirty="0">
                <a:latin typeface="Arial Narrow" panose="020B0606020202030204" pitchFamily="34" charset="0"/>
              </a:rPr>
              <a:t>        </a:t>
            </a:r>
            <a:r>
              <a:rPr lang="en-US" sz="5600" i="1" dirty="0">
                <a:latin typeface="Arial Narrow" panose="020B0606020202030204" pitchFamily="34" charset="0"/>
                <a:hlinkClick r:id="rId11"/>
              </a:rPr>
              <a:t>peatherl@uci.edu</a:t>
            </a:r>
            <a:endParaRPr lang="en-US" sz="5600" i="1" dirty="0">
              <a:latin typeface="Arial Narrow" panose="020B0606020202030204" pitchFamily="34" charset="0"/>
            </a:endParaRPr>
          </a:p>
          <a:p>
            <a:pPr marL="0" indent="0">
              <a:spcBef>
                <a:spcPts val="0"/>
              </a:spcBef>
              <a:buNone/>
            </a:pPr>
            <a:endParaRPr lang="en-US" sz="6400" dirty="0">
              <a:latin typeface="Arial Narrow" panose="020B0606020202030204" pitchFamily="34" charset="0"/>
            </a:endParaRPr>
          </a:p>
          <a:p>
            <a:pPr>
              <a:spcBef>
                <a:spcPts val="0"/>
              </a:spcBef>
            </a:pPr>
            <a:r>
              <a:rPr lang="en-US" sz="6400" dirty="0">
                <a:latin typeface="Arial Narrow" panose="020B0606020202030204" pitchFamily="34" charset="0"/>
              </a:rPr>
              <a:t>Jasmine Garcia</a:t>
            </a:r>
          </a:p>
          <a:p>
            <a:pPr marL="0" indent="0">
              <a:spcBef>
                <a:spcPts val="0"/>
              </a:spcBef>
              <a:buNone/>
            </a:pPr>
            <a:r>
              <a:rPr lang="en-US" sz="6400" dirty="0">
                <a:latin typeface="Arial Narrow" panose="020B0606020202030204" pitchFamily="34" charset="0"/>
              </a:rPr>
              <a:t>        Business Office Analyst</a:t>
            </a:r>
          </a:p>
          <a:p>
            <a:pPr marL="0" indent="0">
              <a:spcBef>
                <a:spcPts val="0"/>
              </a:spcBef>
              <a:buNone/>
            </a:pPr>
            <a:r>
              <a:rPr lang="en-US" sz="6400" dirty="0">
                <a:latin typeface="Arial Narrow" panose="020B0606020202030204" pitchFamily="34" charset="0"/>
              </a:rPr>
              <a:t>        </a:t>
            </a:r>
            <a:r>
              <a:rPr lang="en-US" sz="5600" i="1" dirty="0">
                <a:latin typeface="Arial Narrow" panose="020B0606020202030204" pitchFamily="34" charset="0"/>
                <a:hlinkClick r:id="rId12"/>
              </a:rPr>
              <a:t>jogarci1@uci.edu</a:t>
            </a:r>
            <a:endParaRPr lang="en-US" sz="5600" i="1"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0E806263-86C0-1C41-A2C6-E3B4E633ECBC}" type="slidenum">
              <a:rPr lang="en-US" smtClean="0"/>
              <a:t>12</a:t>
            </a:fld>
            <a:endParaRPr lang="en-US"/>
          </a:p>
        </p:txBody>
      </p:sp>
      <p:sp>
        <p:nvSpPr>
          <p:cNvPr id="6" name="Rectangle 5">
            <a:extLst>
              <a:ext uri="{FF2B5EF4-FFF2-40B4-BE49-F238E27FC236}">
                <a16:creationId xmlns:a16="http://schemas.microsoft.com/office/drawing/2014/main" id="{F9A36C02-F7B2-4696-AA21-1EE59FE253D8}"/>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7F2F92-CE6B-45E3-BCA5-1C8AC98EB7FB}"/>
              </a:ext>
            </a:extLst>
          </p:cNvPr>
          <p:cNvPicPr>
            <a:picLocks noChangeAspect="1"/>
          </p:cNvPicPr>
          <p:nvPr/>
        </p:nvPicPr>
        <p:blipFill>
          <a:blip r:embed="rId13"/>
          <a:stretch>
            <a:fillRect/>
          </a:stretch>
        </p:blipFill>
        <p:spPr>
          <a:xfrm>
            <a:off x="6253923" y="90394"/>
            <a:ext cx="710972" cy="710972"/>
          </a:xfrm>
          <a:prstGeom prst="rect">
            <a:avLst/>
          </a:prstGeom>
          <a:noFill/>
        </p:spPr>
      </p:pic>
    </p:spTree>
    <p:extLst>
      <p:ext uri="{BB962C8B-B14F-4D97-AF65-F5344CB8AC3E}">
        <p14:creationId xmlns:p14="http://schemas.microsoft.com/office/powerpoint/2010/main" val="119960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a:latin typeface="Arial Narrow" panose="020B0606020202030204" pitchFamily="34" charset="0"/>
              </a:rPr>
              <a:t>year</a:t>
            </a:r>
            <a:r>
              <a:rPr lang="en-US" dirty="0"/>
              <a:t> funding offer</a:t>
            </a:r>
          </a:p>
        </p:txBody>
      </p:sp>
      <p:sp>
        <p:nvSpPr>
          <p:cNvPr id="3" name="Content Placeholder 2"/>
          <p:cNvSpPr>
            <a:spLocks noGrp="1"/>
          </p:cNvSpPr>
          <p:nvPr>
            <p:ph idx="1"/>
          </p:nvPr>
        </p:nvSpPr>
        <p:spPr>
          <a:xfrm>
            <a:off x="457200" y="2227811"/>
            <a:ext cx="8229600" cy="3898352"/>
          </a:xfrm>
        </p:spPr>
        <p:txBody>
          <a:bodyPr>
            <a:normAutofit lnSpcReduction="10000"/>
          </a:bodyPr>
          <a:lstStyle/>
          <a:p>
            <a:pPr marL="0" indent="0">
              <a:buNone/>
            </a:pPr>
            <a:r>
              <a:rPr lang="en-US" sz="2200" dirty="0">
                <a:latin typeface="Arial Narrow" panose="020B0606020202030204" pitchFamily="34" charset="0"/>
              </a:rPr>
              <a:t>Funding will be paid as:</a:t>
            </a:r>
          </a:p>
          <a:p>
            <a:endParaRPr lang="en-US" sz="2200" dirty="0">
              <a:latin typeface="Arial Narrow" panose="020B0606020202030204" pitchFamily="34" charset="0"/>
            </a:endParaRPr>
          </a:p>
          <a:p>
            <a:r>
              <a:rPr lang="en-US" sz="2200" dirty="0">
                <a:latin typeface="Arial Narrow" panose="020B0606020202030204" pitchFamily="34" charset="0"/>
              </a:rPr>
              <a:t>3 Quarters Fellowship (Department)</a:t>
            </a:r>
          </a:p>
          <a:p>
            <a:pPr marL="0" indent="0">
              <a:buNone/>
            </a:pPr>
            <a:endParaRPr lang="en-US" sz="1000" dirty="0">
              <a:latin typeface="Arial Narrow" panose="020B0606020202030204" pitchFamily="34" charset="0"/>
            </a:endParaRPr>
          </a:p>
          <a:p>
            <a:r>
              <a:rPr lang="en-US" sz="2200" dirty="0">
                <a:latin typeface="Arial Narrow" panose="020B0606020202030204" pitchFamily="34" charset="0"/>
              </a:rPr>
              <a:t>3 Quarter TA-ship (Department)</a:t>
            </a:r>
          </a:p>
          <a:p>
            <a:pPr lvl="1"/>
            <a:r>
              <a:rPr lang="en-US" sz="1800" dirty="0">
                <a:latin typeface="Arial Narrow" panose="020B0606020202030204" pitchFamily="34" charset="0"/>
              </a:rPr>
              <a:t>Required to take and pass English Proficiency in Year 1</a:t>
            </a:r>
          </a:p>
          <a:p>
            <a:pPr lvl="1"/>
            <a:r>
              <a:rPr lang="en-US" sz="1800" dirty="0">
                <a:latin typeface="Arial Narrow" panose="020B0606020202030204" pitchFamily="34" charset="0"/>
              </a:rPr>
              <a:t>Required to take Teaching Assistant Professional Development Program (TAPDP) training by Beginning for Year 2</a:t>
            </a:r>
          </a:p>
          <a:p>
            <a:pPr marL="457200" lvl="1" indent="0">
              <a:buNone/>
            </a:pPr>
            <a:endParaRPr lang="en-US" sz="1000" dirty="0">
              <a:latin typeface="Arial Narrow" panose="020B0606020202030204" pitchFamily="34" charset="0"/>
            </a:endParaRPr>
          </a:p>
          <a:p>
            <a:r>
              <a:rPr lang="en-US" sz="2200" dirty="0">
                <a:latin typeface="Arial Narrow" panose="020B0606020202030204" pitchFamily="34" charset="0"/>
              </a:rPr>
              <a:t>GSR appointment  (PhD Faculty Advisor)</a:t>
            </a:r>
          </a:p>
          <a:p>
            <a:pPr marL="0" indent="0">
              <a:buNone/>
            </a:pPr>
            <a:endParaRPr lang="en-US" sz="2200" dirty="0">
              <a:latin typeface="Arial Narrow" panose="020B0606020202030204" pitchFamily="34" charset="0"/>
            </a:endParaRPr>
          </a:p>
          <a:p>
            <a:pPr marL="0" indent="0">
              <a:buNone/>
            </a:pPr>
            <a:r>
              <a:rPr lang="en-US" sz="2200" dirty="0">
                <a:latin typeface="Arial Narrow" panose="020B0606020202030204" pitchFamily="34" charset="0"/>
              </a:rPr>
              <a:t>*Your PhD advisor will decide “how” you will be funded each quarter*</a:t>
            </a:r>
          </a:p>
        </p:txBody>
      </p:sp>
      <p:sp>
        <p:nvSpPr>
          <p:cNvPr id="4" name="Slide Number Placeholder 3"/>
          <p:cNvSpPr>
            <a:spLocks noGrp="1"/>
          </p:cNvSpPr>
          <p:nvPr>
            <p:ph type="sldNum" sz="quarter" idx="12"/>
          </p:nvPr>
        </p:nvSpPr>
        <p:spPr/>
        <p:txBody>
          <a:bodyPr/>
          <a:lstStyle/>
          <a:p>
            <a:fld id="{0E806263-86C0-1C41-A2C6-E3B4E633ECBC}" type="slidenum">
              <a:rPr lang="en-US" smtClean="0"/>
              <a:t>13</a:t>
            </a:fld>
            <a:endParaRPr lang="en-US"/>
          </a:p>
        </p:txBody>
      </p:sp>
    </p:spTree>
    <p:extLst>
      <p:ext uri="{BB962C8B-B14F-4D97-AF65-F5344CB8AC3E}">
        <p14:creationId xmlns:p14="http://schemas.microsoft.com/office/powerpoint/2010/main" val="249852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1034096"/>
          </a:xfrm>
          <a:ln>
            <a:solidFill>
              <a:srgbClr val="FFFF00"/>
            </a:solidFill>
          </a:ln>
        </p:spPr>
        <p:txBody>
          <a:bodyPr/>
          <a:lstStyle/>
          <a:p>
            <a:r>
              <a:rPr lang="en-US" dirty="0"/>
              <a:t>TA’s, </a:t>
            </a:r>
            <a:r>
              <a:rPr lang="en-US" dirty="0">
                <a:latin typeface="Arial Narrow" panose="020B0606020202030204" pitchFamily="34" charset="0"/>
              </a:rPr>
              <a:t>Reader’s</a:t>
            </a:r>
            <a:r>
              <a:rPr lang="en-US" dirty="0"/>
              <a:t> and GSR’s</a:t>
            </a:r>
          </a:p>
        </p:txBody>
      </p:sp>
      <p:sp>
        <p:nvSpPr>
          <p:cNvPr id="3" name="Content Placeholder 2"/>
          <p:cNvSpPr>
            <a:spLocks noGrp="1"/>
          </p:cNvSpPr>
          <p:nvPr>
            <p:ph idx="1"/>
          </p:nvPr>
        </p:nvSpPr>
        <p:spPr>
          <a:xfrm>
            <a:off x="457200" y="2037806"/>
            <a:ext cx="8229600" cy="4458292"/>
          </a:xfrm>
        </p:spPr>
        <p:txBody>
          <a:bodyPr>
            <a:normAutofit fontScale="92500" lnSpcReduction="20000"/>
          </a:bodyPr>
          <a:lstStyle/>
          <a:p>
            <a:pPr marL="0" indent="0">
              <a:buNone/>
            </a:pPr>
            <a:endParaRPr lang="en-US" sz="1200" dirty="0"/>
          </a:p>
          <a:p>
            <a:endParaRPr lang="en-US" sz="1700" dirty="0"/>
          </a:p>
          <a:p>
            <a:pPr>
              <a:buFont typeface="Wingdings" panose="05000000000000000000" pitchFamily="2" charset="2"/>
              <a:buChar char="Ø"/>
            </a:pPr>
            <a:r>
              <a:rPr lang="en-US" sz="2800" dirty="0">
                <a:latin typeface="Arial Narrow" panose="020B0606020202030204" pitchFamily="34" charset="0"/>
              </a:rPr>
              <a:t>Graduate students may be employed as </a:t>
            </a:r>
            <a:r>
              <a:rPr lang="en-US" sz="2800" b="1" dirty="0">
                <a:latin typeface="Arial Narrow" panose="020B0606020202030204" pitchFamily="34" charset="0"/>
              </a:rPr>
              <a:t>G</a:t>
            </a:r>
            <a:r>
              <a:rPr lang="en-US" sz="2800" dirty="0">
                <a:latin typeface="Arial Narrow" panose="020B0606020202030204" pitchFamily="34" charset="0"/>
              </a:rPr>
              <a:t>raduate </a:t>
            </a:r>
            <a:r>
              <a:rPr lang="en-US" sz="2800" b="1" dirty="0">
                <a:latin typeface="Arial Narrow" panose="020B0606020202030204" pitchFamily="34" charset="0"/>
              </a:rPr>
              <a:t>S</a:t>
            </a:r>
            <a:r>
              <a:rPr lang="en-US" sz="2800" dirty="0">
                <a:latin typeface="Arial Narrow" panose="020B0606020202030204" pitchFamily="34" charset="0"/>
              </a:rPr>
              <a:t>tudent </a:t>
            </a:r>
            <a:r>
              <a:rPr lang="en-US" sz="2800" b="1" dirty="0">
                <a:latin typeface="Arial Narrow" panose="020B0606020202030204" pitchFamily="34" charset="0"/>
              </a:rPr>
              <a:t>R</a:t>
            </a:r>
            <a:r>
              <a:rPr lang="en-US" sz="2800" dirty="0">
                <a:latin typeface="Arial Narrow" panose="020B0606020202030204" pitchFamily="34" charset="0"/>
              </a:rPr>
              <a:t>esearchers, </a:t>
            </a:r>
            <a:r>
              <a:rPr lang="en-US" sz="2800" b="1" dirty="0">
                <a:latin typeface="Arial Narrow" panose="020B0606020202030204" pitchFamily="34" charset="0"/>
              </a:rPr>
              <a:t>T</a:t>
            </a:r>
            <a:r>
              <a:rPr lang="en-US" sz="2800" dirty="0">
                <a:latin typeface="Arial Narrow" panose="020B0606020202030204" pitchFamily="34" charset="0"/>
              </a:rPr>
              <a:t>eaching </a:t>
            </a:r>
            <a:r>
              <a:rPr lang="en-US" sz="2800" b="1" dirty="0">
                <a:latin typeface="Arial Narrow" panose="020B0606020202030204" pitchFamily="34" charset="0"/>
              </a:rPr>
              <a:t>A</a:t>
            </a:r>
            <a:r>
              <a:rPr lang="en-US" sz="2800" dirty="0">
                <a:latin typeface="Arial Narrow" panose="020B0606020202030204" pitchFamily="34" charset="0"/>
              </a:rPr>
              <a:t>ssistants or Readers.</a:t>
            </a:r>
          </a:p>
          <a:p>
            <a:pPr>
              <a:buFont typeface="Wingdings" panose="05000000000000000000" pitchFamily="2" charset="2"/>
              <a:buChar char="Ø"/>
            </a:pPr>
            <a:r>
              <a:rPr lang="en-US" sz="2800" dirty="0">
                <a:latin typeface="Arial Narrow" panose="020B0606020202030204" pitchFamily="34" charset="0"/>
              </a:rPr>
              <a:t>The decision to support Ph.D. student as GSR’s is determined by your Faculty Advisor</a:t>
            </a:r>
          </a:p>
          <a:p>
            <a:pPr>
              <a:buFont typeface="Wingdings" panose="05000000000000000000" pitchFamily="2" charset="2"/>
              <a:buChar char="Ø"/>
            </a:pPr>
            <a:r>
              <a:rPr lang="en-US" sz="2800" dirty="0">
                <a:latin typeface="Arial Narrow" panose="020B0606020202030204" pitchFamily="34" charset="0"/>
              </a:rPr>
              <a:t>UAW orientation is mandatory for first time ASE (Academic Student Employee)</a:t>
            </a:r>
            <a:br>
              <a:rPr lang="en-US" sz="2800" dirty="0">
                <a:latin typeface="Arial Narrow" panose="020B0606020202030204" pitchFamily="34" charset="0"/>
              </a:rPr>
            </a:br>
            <a:r>
              <a:rPr lang="en-US" dirty="0">
                <a:latin typeface="Arial Narrow" panose="020B0606020202030204" pitchFamily="34" charset="0"/>
              </a:rPr>
              <a:t>		</a:t>
            </a:r>
            <a:r>
              <a:rPr lang="en-US" sz="1600" dirty="0">
                <a:latin typeface="Arial Narrow" panose="020B0606020202030204" pitchFamily="34" charset="0"/>
              </a:rPr>
              <a:t>Fall 2022 </a:t>
            </a:r>
            <a:br>
              <a:rPr lang="en-US" sz="1600" dirty="0">
                <a:latin typeface="Arial Narrow" panose="020B0606020202030204" pitchFamily="34" charset="0"/>
              </a:rPr>
            </a:br>
            <a:r>
              <a:rPr lang="en-US" sz="1600" dirty="0">
                <a:latin typeface="Arial Narrow" panose="020B0606020202030204" pitchFamily="34" charset="0"/>
              </a:rPr>
              <a:t>		</a:t>
            </a:r>
            <a:r>
              <a:rPr lang="en-US" sz="1600" b="1" u="sng" dirty="0"/>
              <a:t>UAW Orientation for</a:t>
            </a:r>
            <a:r>
              <a:rPr lang="en-US" sz="1600" b="1" i="1" u="sng" dirty="0"/>
              <a:t> Readers </a:t>
            </a:r>
            <a:r>
              <a:rPr lang="en-US" sz="1600" b="1" u="sng" dirty="0"/>
              <a:t>and</a:t>
            </a:r>
            <a:r>
              <a:rPr lang="en-US" sz="1600" b="1" i="1" u="sng" dirty="0"/>
              <a:t> Tutors</a:t>
            </a:r>
            <a:r>
              <a:rPr lang="en-US" sz="1600" b="1" dirty="0"/>
              <a:t>: </a:t>
            </a:r>
            <a:endParaRPr lang="en-US" sz="1600" dirty="0"/>
          </a:p>
          <a:p>
            <a:pPr marL="0" indent="0">
              <a:buNone/>
            </a:pPr>
            <a:r>
              <a:rPr lang="en-US" sz="1600" dirty="0"/>
              <a:t>		Date: Monday, September 19</a:t>
            </a:r>
            <a:r>
              <a:rPr lang="en-US" sz="1600" baseline="30000" dirty="0"/>
              <a:t>th</a:t>
            </a:r>
            <a:r>
              <a:rPr lang="en-US" sz="1600" dirty="0"/>
              <a:t> </a:t>
            </a:r>
            <a:r>
              <a:rPr lang="en-US" sz="1600" baseline="30000" dirty="0"/>
              <a:t> </a:t>
            </a:r>
            <a:r>
              <a:rPr lang="en-US" sz="1600" dirty="0"/>
              <a:t>from 3:30-4:00 pm.</a:t>
            </a:r>
            <a:r>
              <a:rPr lang="en-US" sz="1600" b="1" dirty="0"/>
              <a:t> </a:t>
            </a:r>
            <a:r>
              <a:rPr lang="en-US" sz="1600" dirty="0"/>
              <a:t> </a:t>
            </a:r>
          </a:p>
          <a:p>
            <a:pPr marL="0" indent="0">
              <a:buNone/>
            </a:pPr>
            <a:r>
              <a:rPr lang="en-US" sz="1600" dirty="0"/>
              <a:t>   		</a:t>
            </a:r>
            <a:r>
              <a:rPr lang="en-US" sz="1600" u="sng" dirty="0">
                <a:hlinkClick r:id="rId3"/>
              </a:rPr>
              <a:t>https://fiu.zoom.us/j/9155817788</a:t>
            </a:r>
            <a:br>
              <a:rPr lang="en-US" sz="1600" u="sng" dirty="0"/>
            </a:br>
            <a:br>
              <a:rPr lang="en-US" sz="1600" u="sng" dirty="0"/>
            </a:br>
            <a:r>
              <a:rPr lang="en-US" sz="1600" dirty="0"/>
              <a:t>		</a:t>
            </a:r>
            <a:r>
              <a:rPr lang="en-US" sz="1600" dirty="0">
                <a:latin typeface="Arial Narrow" panose="020B0606020202030204" pitchFamily="34" charset="0"/>
              </a:rPr>
              <a:t>Fall 2022 </a:t>
            </a:r>
            <a:br>
              <a:rPr lang="en-US" sz="1600" dirty="0">
                <a:latin typeface="Arial Narrow" panose="020B0606020202030204" pitchFamily="34" charset="0"/>
              </a:rPr>
            </a:br>
            <a:r>
              <a:rPr lang="en-US" sz="1600" dirty="0">
                <a:latin typeface="Arial Narrow" panose="020B0606020202030204" pitchFamily="34" charset="0"/>
              </a:rPr>
              <a:t>		</a:t>
            </a:r>
            <a:r>
              <a:rPr lang="en-US" sz="1600" b="1" u="sng" dirty="0"/>
              <a:t>TA Professional </a:t>
            </a:r>
            <a:r>
              <a:rPr lang="en-US" sz="1600" b="1" u="sng" dirty="0" err="1"/>
              <a:t>Developemnt</a:t>
            </a:r>
            <a:r>
              <a:rPr lang="en-US" sz="1600" b="1" u="sng" dirty="0"/>
              <a:t> Program (TAPDP) Training </a:t>
            </a:r>
            <a:endParaRPr lang="en-US" sz="1600" dirty="0"/>
          </a:p>
          <a:p>
            <a:pPr marL="0" indent="0">
              <a:buNone/>
            </a:pPr>
            <a:r>
              <a:rPr lang="en-US" sz="1600" dirty="0"/>
              <a:t>		Date: Monday, September 19</a:t>
            </a:r>
            <a:r>
              <a:rPr lang="en-US" sz="1600" baseline="30000" dirty="0"/>
              <a:t>th</a:t>
            </a:r>
            <a:r>
              <a:rPr lang="en-US" sz="1600" dirty="0"/>
              <a:t> - Wednesday, September 21</a:t>
            </a:r>
            <a:r>
              <a:rPr lang="en-US" sz="1600" baseline="30000" dirty="0"/>
              <a:t>st</a:t>
            </a:r>
            <a:r>
              <a:rPr lang="en-US" sz="1600" dirty="0"/>
              <a:t> </a:t>
            </a:r>
          </a:p>
          <a:p>
            <a:pPr marL="0" indent="0">
              <a:buNone/>
            </a:pPr>
            <a:endParaRPr lang="en-US" sz="1600" dirty="0"/>
          </a:p>
          <a:p>
            <a:endParaRPr lang="en-US" dirty="0">
              <a:latin typeface="Arial Narrow" panose="020B0606020202030204" pitchFamily="34" charset="0"/>
            </a:endParaRP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14</a:t>
            </a:fld>
            <a:endParaRPr lang="en-US"/>
          </a:p>
        </p:txBody>
      </p:sp>
    </p:spTree>
    <p:extLst>
      <p:ext uri="{BB962C8B-B14F-4D97-AF65-F5344CB8AC3E}">
        <p14:creationId xmlns:p14="http://schemas.microsoft.com/office/powerpoint/2010/main" val="132361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833716"/>
          </a:xfrm>
          <a:ln>
            <a:solidFill>
              <a:srgbClr val="FFFF00"/>
            </a:solidFill>
          </a:ln>
        </p:spPr>
        <p:txBody>
          <a:bodyPr/>
          <a:lstStyle/>
          <a:p>
            <a:r>
              <a:rPr lang="en-US" dirty="0">
                <a:latin typeface="Arial Narrow" panose="020B0606020202030204" pitchFamily="34" charset="0"/>
              </a:rPr>
              <a:t>Teaching</a:t>
            </a:r>
            <a:r>
              <a:rPr lang="en-US" dirty="0"/>
              <a:t> </a:t>
            </a:r>
            <a:r>
              <a:rPr lang="en-US" dirty="0">
                <a:latin typeface="Arial Narrow" panose="020B0606020202030204" pitchFamily="34" charset="0"/>
              </a:rPr>
              <a:t>Assistants</a:t>
            </a:r>
            <a:r>
              <a:rPr lang="en-US" dirty="0"/>
              <a:t> (TA’s)</a:t>
            </a:r>
          </a:p>
        </p:txBody>
      </p:sp>
      <p:sp>
        <p:nvSpPr>
          <p:cNvPr id="3" name="Content Placeholder 2"/>
          <p:cNvSpPr>
            <a:spLocks noGrp="1"/>
          </p:cNvSpPr>
          <p:nvPr>
            <p:ph idx="1"/>
          </p:nvPr>
        </p:nvSpPr>
        <p:spPr>
          <a:xfrm>
            <a:off x="457200" y="1940944"/>
            <a:ext cx="8229600" cy="4446794"/>
          </a:xfrm>
        </p:spPr>
        <p:txBody>
          <a:bodyPr>
            <a:normAutofit fontScale="62500" lnSpcReduction="20000"/>
          </a:bodyPr>
          <a:lstStyle/>
          <a:p>
            <a:pPr marL="0" indent="0">
              <a:buNone/>
            </a:pPr>
            <a:endParaRPr lang="en-US" dirty="0"/>
          </a:p>
          <a:p>
            <a:pPr>
              <a:buFont typeface="Wingdings" panose="05000000000000000000" pitchFamily="2" charset="2"/>
              <a:buChar char="Ø"/>
            </a:pPr>
            <a:r>
              <a:rPr lang="en-US" dirty="0">
                <a:latin typeface="Arial Narrow" panose="020B0606020202030204" pitchFamily="34" charset="0"/>
              </a:rPr>
              <a:t>TA’s are hired on a quarterly basis </a:t>
            </a:r>
          </a:p>
          <a:p>
            <a:pPr>
              <a:buFont typeface="Wingdings" panose="05000000000000000000" pitchFamily="2" charset="2"/>
              <a:buChar char="Ø"/>
            </a:pPr>
            <a:r>
              <a:rPr lang="en-US" dirty="0">
                <a:latin typeface="Arial Narrow" panose="020B0606020202030204" pitchFamily="34" charset="0"/>
              </a:rPr>
              <a:t>Student must have taken the course or equivalent</a:t>
            </a:r>
          </a:p>
          <a:p>
            <a:pPr>
              <a:buFont typeface="Wingdings" panose="05000000000000000000" pitchFamily="2" charset="2"/>
              <a:buChar char="Ø"/>
            </a:pPr>
            <a:r>
              <a:rPr lang="en-US" dirty="0">
                <a:latin typeface="Arial Narrow" panose="020B0606020202030204" pitchFamily="34" charset="0"/>
              </a:rPr>
              <a:t>Student must take the mandatory TAPDP training</a:t>
            </a:r>
          </a:p>
          <a:p>
            <a:pPr>
              <a:buFont typeface="Wingdings" panose="05000000000000000000" pitchFamily="2" charset="2"/>
              <a:buChar char="Ø"/>
            </a:pPr>
            <a:r>
              <a:rPr lang="en-US" dirty="0">
                <a:latin typeface="Arial Narrow" panose="020B0606020202030204" pitchFamily="34" charset="0"/>
              </a:rPr>
              <a:t>International and Permanent Resident must meet English Proficiency Requirement </a:t>
            </a:r>
          </a:p>
          <a:p>
            <a:pPr>
              <a:buFont typeface="Wingdings" panose="05000000000000000000" pitchFamily="2" charset="2"/>
              <a:buChar char="Ø"/>
            </a:pPr>
            <a:r>
              <a:rPr lang="en-US" dirty="0">
                <a:latin typeface="Arial Narrow" panose="020B0606020202030204" pitchFamily="34" charset="0"/>
              </a:rPr>
              <a:t>Minimum 3.1 GPA requirement </a:t>
            </a:r>
          </a:p>
          <a:p>
            <a:pPr>
              <a:buFont typeface="Wingdings" panose="05000000000000000000" pitchFamily="2" charset="2"/>
              <a:buChar char="Ø"/>
            </a:pPr>
            <a:r>
              <a:rPr lang="en-US" dirty="0">
                <a:latin typeface="Arial Narrow" panose="020B0606020202030204" pitchFamily="34" charset="0"/>
              </a:rPr>
              <a:t>Full-time student status </a:t>
            </a:r>
            <a:br>
              <a:rPr lang="en-US" dirty="0">
                <a:latin typeface="Arial Narrow" panose="020B0606020202030204" pitchFamily="34" charset="0"/>
              </a:rPr>
            </a:br>
            <a:endParaRPr lang="en-US" dirty="0">
              <a:latin typeface="Arial Narrow" panose="020B0606020202030204" pitchFamily="34" charset="0"/>
            </a:endParaRPr>
          </a:p>
          <a:p>
            <a:pPr marL="0" indent="0">
              <a:buNone/>
            </a:pPr>
            <a:r>
              <a:rPr lang="en-US" dirty="0">
                <a:latin typeface="Arial Narrow" panose="020B0606020202030204" pitchFamily="34" charset="0"/>
              </a:rPr>
              <a:t>More information: </a:t>
            </a:r>
            <a:br>
              <a:rPr lang="en-US" dirty="0">
                <a:latin typeface="Arial Narrow" panose="020B0606020202030204" pitchFamily="34" charset="0"/>
              </a:rPr>
            </a:br>
            <a:r>
              <a:rPr lang="en-US" sz="2100" dirty="0">
                <a:hlinkClick r:id="rId3"/>
              </a:rPr>
              <a:t>http://www.eng.uci.edu/dept/eecs/graduate/teaching-assistants-and-readers</a:t>
            </a:r>
            <a:br>
              <a:rPr lang="en-US" sz="2100" dirty="0"/>
            </a:br>
            <a:br>
              <a:rPr lang="en-US" sz="2100" dirty="0"/>
            </a:br>
            <a:r>
              <a:rPr lang="en-US" sz="2100" dirty="0"/>
              <a:t> 	</a:t>
            </a:r>
            <a:r>
              <a:rPr lang="en-US" sz="2400" dirty="0">
                <a:latin typeface="Arial Narrow" panose="020B0606020202030204" pitchFamily="34" charset="0"/>
              </a:rPr>
              <a:t>Fall 2022 </a:t>
            </a:r>
            <a:br>
              <a:rPr lang="en-US" sz="2400" dirty="0">
                <a:latin typeface="Arial Narrow" panose="020B0606020202030204" pitchFamily="34" charset="0"/>
              </a:rPr>
            </a:br>
            <a:r>
              <a:rPr lang="en-US" sz="2400" dirty="0">
                <a:latin typeface="Arial Narrow" panose="020B0606020202030204" pitchFamily="34" charset="0"/>
              </a:rPr>
              <a:t>		</a:t>
            </a:r>
            <a:r>
              <a:rPr lang="en-US" sz="2400" b="1" u="sng" dirty="0"/>
              <a:t>TA Professional </a:t>
            </a:r>
            <a:r>
              <a:rPr lang="en-US" sz="2400" b="1" u="sng" dirty="0" err="1"/>
              <a:t>Developemnt</a:t>
            </a:r>
            <a:r>
              <a:rPr lang="en-US" sz="2400" b="1" u="sng" dirty="0"/>
              <a:t> Program (TAPDP) Training </a:t>
            </a:r>
            <a:endParaRPr lang="en-US" sz="2400" dirty="0"/>
          </a:p>
          <a:p>
            <a:pPr marL="0" indent="0">
              <a:buNone/>
            </a:pPr>
            <a:r>
              <a:rPr lang="en-US" sz="2400" dirty="0"/>
              <a:t>		Date: Monday, September 19</a:t>
            </a:r>
            <a:r>
              <a:rPr lang="en-US" sz="2400" baseline="30000" dirty="0"/>
              <a:t>th</a:t>
            </a:r>
            <a:r>
              <a:rPr lang="en-US" sz="2400" dirty="0"/>
              <a:t> - Wednesday, September 21</a:t>
            </a:r>
            <a:r>
              <a:rPr lang="en-US" sz="2400" baseline="30000" dirty="0"/>
              <a:t>st</a:t>
            </a:r>
            <a:r>
              <a:rPr lang="en-US" sz="2400" dirty="0"/>
              <a:t> </a:t>
            </a:r>
            <a:br>
              <a:rPr lang="en-US" sz="2400" dirty="0"/>
            </a:br>
            <a:br>
              <a:rPr lang="en-US" sz="2400" dirty="0"/>
            </a:br>
            <a:r>
              <a:rPr lang="en-US" sz="2400" dirty="0"/>
              <a:t>	Winter 2023</a:t>
            </a:r>
            <a:br>
              <a:rPr lang="en-US" sz="2400" dirty="0"/>
            </a:br>
            <a:r>
              <a:rPr lang="en-US" sz="2400" dirty="0"/>
              <a:t>		</a:t>
            </a:r>
            <a:r>
              <a:rPr lang="en-US" sz="2400" b="1" u="sng" dirty="0"/>
              <a:t> TAPDP Training </a:t>
            </a:r>
            <a:endParaRPr lang="en-US" sz="2400" dirty="0"/>
          </a:p>
          <a:p>
            <a:pPr marL="0" indent="0">
              <a:buNone/>
            </a:pPr>
            <a:r>
              <a:rPr lang="en-US" sz="2400" dirty="0"/>
              <a:t>		Date: TBA</a:t>
            </a:r>
          </a:p>
          <a:p>
            <a:pPr>
              <a:buFont typeface="Wingdings" panose="05000000000000000000" pitchFamily="2" charset="2"/>
              <a:buChar char="Ø"/>
            </a:pPr>
            <a:endParaRPr lang="en-US" sz="2100" dirty="0"/>
          </a:p>
        </p:txBody>
      </p:sp>
      <p:sp>
        <p:nvSpPr>
          <p:cNvPr id="4" name="Slide Number Placeholder 3"/>
          <p:cNvSpPr>
            <a:spLocks noGrp="1"/>
          </p:cNvSpPr>
          <p:nvPr>
            <p:ph type="sldNum" sz="quarter" idx="12"/>
          </p:nvPr>
        </p:nvSpPr>
        <p:spPr/>
        <p:txBody>
          <a:bodyPr/>
          <a:lstStyle/>
          <a:p>
            <a:fld id="{0E806263-86C0-1C41-A2C6-E3B4E633ECBC}" type="slidenum">
              <a:rPr lang="en-US" smtClean="0"/>
              <a:t>15</a:t>
            </a:fld>
            <a:endParaRPr lang="en-US"/>
          </a:p>
        </p:txBody>
      </p:sp>
    </p:spTree>
    <p:extLst>
      <p:ext uri="{BB962C8B-B14F-4D97-AF65-F5344CB8AC3E}">
        <p14:creationId xmlns:p14="http://schemas.microsoft.com/office/powerpoint/2010/main" val="376841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866654"/>
          </a:xfrm>
          <a:ln>
            <a:solidFill>
              <a:srgbClr val="FFFF00"/>
            </a:solidFill>
          </a:ln>
        </p:spPr>
        <p:txBody>
          <a:bodyPr/>
          <a:lstStyle/>
          <a:p>
            <a:r>
              <a:rPr lang="en-US" dirty="0">
                <a:latin typeface="Arial Narrow" panose="020B0606020202030204" pitchFamily="34" charset="0"/>
              </a:rPr>
              <a:t>Readers</a:t>
            </a:r>
          </a:p>
        </p:txBody>
      </p:sp>
      <p:sp>
        <p:nvSpPr>
          <p:cNvPr id="3" name="Content Placeholder 2"/>
          <p:cNvSpPr>
            <a:spLocks noGrp="1"/>
          </p:cNvSpPr>
          <p:nvPr>
            <p:ph idx="1"/>
          </p:nvPr>
        </p:nvSpPr>
        <p:spPr>
          <a:xfrm>
            <a:off x="457200" y="1803862"/>
            <a:ext cx="8229600" cy="4692236"/>
          </a:xfrm>
        </p:spPr>
        <p:txBody>
          <a:bodyPr>
            <a:normAutofit fontScale="55000" lnSpcReduction="20000"/>
          </a:bodyPr>
          <a:lstStyle/>
          <a:p>
            <a:pPr marL="0" indent="0">
              <a:buNone/>
            </a:pPr>
            <a:endParaRPr lang="en-US" sz="2400" dirty="0"/>
          </a:p>
          <a:p>
            <a:pPr>
              <a:buFont typeface="Wingdings" panose="05000000000000000000" pitchFamily="2" charset="2"/>
              <a:buChar char="Ø"/>
            </a:pPr>
            <a:r>
              <a:rPr lang="en-US" sz="3500" dirty="0">
                <a:latin typeface="Arial Narrow" panose="020B0606020202030204" pitchFamily="34" charset="0"/>
              </a:rPr>
              <a:t>Hire every quarter (2</a:t>
            </a:r>
            <a:r>
              <a:rPr lang="en-US" sz="3500" baseline="30000" dirty="0">
                <a:latin typeface="Arial Narrow" panose="020B0606020202030204" pitchFamily="34" charset="0"/>
              </a:rPr>
              <a:t>nd</a:t>
            </a:r>
            <a:r>
              <a:rPr lang="en-US" sz="3500" dirty="0">
                <a:latin typeface="Arial Narrow" panose="020B0606020202030204" pitchFamily="34" charset="0"/>
              </a:rPr>
              <a:t> week) </a:t>
            </a:r>
          </a:p>
          <a:p>
            <a:pPr>
              <a:buFont typeface="Wingdings" panose="05000000000000000000" pitchFamily="2" charset="2"/>
              <a:buChar char="Ø"/>
            </a:pPr>
            <a:r>
              <a:rPr lang="en-US" sz="3500" dirty="0">
                <a:latin typeface="Arial Narrow" panose="020B0606020202030204" pitchFamily="34" charset="0"/>
              </a:rPr>
              <a:t>English Proficiency is </a:t>
            </a:r>
            <a:r>
              <a:rPr lang="en-US" sz="3500" b="1" dirty="0">
                <a:latin typeface="Arial Narrow" panose="020B0606020202030204" pitchFamily="34" charset="0"/>
              </a:rPr>
              <a:t>not</a:t>
            </a:r>
            <a:r>
              <a:rPr lang="en-US" sz="3500" dirty="0">
                <a:latin typeface="Arial Narrow" panose="020B0606020202030204" pitchFamily="34" charset="0"/>
              </a:rPr>
              <a:t> required.</a:t>
            </a:r>
          </a:p>
          <a:p>
            <a:pPr>
              <a:buFont typeface="Wingdings" panose="05000000000000000000" pitchFamily="2" charset="2"/>
              <a:buChar char="Ø"/>
            </a:pPr>
            <a:r>
              <a:rPr lang="en-US" sz="3500" dirty="0">
                <a:latin typeface="Arial Narrow" panose="020B0606020202030204" pitchFamily="34" charset="0"/>
              </a:rPr>
              <a:t>3.0 GPA</a:t>
            </a:r>
          </a:p>
          <a:p>
            <a:pPr>
              <a:buFont typeface="Wingdings" panose="05000000000000000000" pitchFamily="2" charset="2"/>
              <a:buChar char="Ø"/>
            </a:pPr>
            <a:r>
              <a:rPr lang="en-US" sz="3500" dirty="0">
                <a:latin typeface="Arial Narrow" panose="020B0606020202030204" pitchFamily="34" charset="0"/>
              </a:rPr>
              <a:t>Can be part-time student status</a:t>
            </a:r>
          </a:p>
          <a:p>
            <a:pPr>
              <a:buFont typeface="Wingdings" panose="05000000000000000000" pitchFamily="2" charset="2"/>
              <a:buChar char="Ø"/>
            </a:pPr>
            <a:r>
              <a:rPr lang="en-US" sz="3500" dirty="0">
                <a:latin typeface="Arial Narrow" panose="020B0606020202030204" pitchFamily="34" charset="0"/>
              </a:rPr>
              <a:t>Contact Professor for interview</a:t>
            </a:r>
          </a:p>
          <a:p>
            <a:pPr>
              <a:buFont typeface="Wingdings" panose="05000000000000000000" pitchFamily="2" charset="2"/>
              <a:buChar char="Ø"/>
            </a:pPr>
            <a:r>
              <a:rPr lang="en-US" sz="3500" dirty="0">
                <a:latin typeface="Arial Narrow" panose="020B0606020202030204" pitchFamily="34" charset="0"/>
              </a:rPr>
              <a:t>Professor will contact Department with selection list</a:t>
            </a:r>
          </a:p>
          <a:p>
            <a:pPr>
              <a:buFont typeface="Wingdings" panose="05000000000000000000" pitchFamily="2" charset="2"/>
              <a:buChar char="Ø"/>
            </a:pPr>
            <a:r>
              <a:rPr lang="en-US" sz="3500" dirty="0">
                <a:latin typeface="Arial Narrow" panose="020B0606020202030204" pitchFamily="34" charset="0"/>
              </a:rPr>
              <a:t>Department will contact you to set up employment </a:t>
            </a:r>
          </a:p>
          <a:p>
            <a:pPr>
              <a:buFont typeface="Wingdings" panose="05000000000000000000" pitchFamily="2" charset="2"/>
              <a:buChar char="Ø"/>
            </a:pPr>
            <a:r>
              <a:rPr lang="en-US" sz="3500" dirty="0">
                <a:latin typeface="Arial Narrow" panose="020B0606020202030204" pitchFamily="34" charset="0"/>
              </a:rPr>
              <a:t>First time readers must attend UAW orientation (Orientation is offered every quarter by Graduate Division)</a:t>
            </a:r>
          </a:p>
          <a:p>
            <a:pPr>
              <a:buFont typeface="Wingdings" panose="05000000000000000000" pitchFamily="2" charset="2"/>
              <a:buChar char="Ø"/>
            </a:pPr>
            <a:r>
              <a:rPr lang="en-US" sz="3500" dirty="0">
                <a:latin typeface="Arial Narrow" panose="020B0606020202030204" pitchFamily="34" charset="0"/>
              </a:rPr>
              <a:t>First-time ASEs: attend UAW orientation </a:t>
            </a:r>
          </a:p>
          <a:p>
            <a:pPr marL="457200" lvl="1" indent="0">
              <a:buNone/>
            </a:pPr>
            <a:br>
              <a:rPr lang="en-US" sz="1600" dirty="0">
                <a:latin typeface="Arial Narrow" panose="020B0606020202030204" pitchFamily="34" charset="0"/>
              </a:rPr>
            </a:br>
            <a:r>
              <a:rPr lang="en-US" sz="1600" dirty="0">
                <a:latin typeface="Arial Narrow" panose="020B0606020202030204" pitchFamily="34" charset="0"/>
              </a:rPr>
              <a:t>	</a:t>
            </a:r>
            <a:r>
              <a:rPr lang="en-US" sz="2500" dirty="0">
                <a:latin typeface="Arial Narrow" panose="020B0606020202030204" pitchFamily="34" charset="0"/>
              </a:rPr>
              <a:t>Fall 2022</a:t>
            </a:r>
            <a:br>
              <a:rPr lang="en-US" sz="2500" dirty="0">
                <a:latin typeface="Arial Narrow" panose="020B0606020202030204" pitchFamily="34" charset="0"/>
              </a:rPr>
            </a:br>
            <a:r>
              <a:rPr lang="en-US" sz="2500" dirty="0">
                <a:latin typeface="Arial Narrow" panose="020B0606020202030204" pitchFamily="34" charset="0"/>
              </a:rPr>
              <a:t>	</a:t>
            </a:r>
            <a:r>
              <a:rPr lang="en-US" sz="2500" b="1" u="sng" dirty="0">
                <a:latin typeface="Arial Narrow" panose="020B0606020202030204" pitchFamily="34" charset="0"/>
              </a:rPr>
              <a:t>UAW Orientation for</a:t>
            </a:r>
            <a:r>
              <a:rPr lang="en-US" sz="2500" b="1" i="1" u="sng" dirty="0">
                <a:latin typeface="Arial Narrow" panose="020B0606020202030204" pitchFamily="34" charset="0"/>
              </a:rPr>
              <a:t> Readers </a:t>
            </a:r>
            <a:r>
              <a:rPr lang="en-US" sz="2500" b="1" u="sng" dirty="0">
                <a:latin typeface="Arial Narrow" panose="020B0606020202030204" pitchFamily="34" charset="0"/>
              </a:rPr>
              <a:t>and</a:t>
            </a:r>
            <a:r>
              <a:rPr lang="en-US" sz="2500" b="1" i="1" u="sng" dirty="0">
                <a:latin typeface="Arial Narrow" panose="020B0606020202030204" pitchFamily="34" charset="0"/>
              </a:rPr>
              <a:t> Tutors</a:t>
            </a:r>
            <a:r>
              <a:rPr lang="en-US" sz="2500" b="1" dirty="0">
                <a:latin typeface="Arial Narrow" panose="020B0606020202030204" pitchFamily="34" charset="0"/>
              </a:rPr>
              <a:t>: </a:t>
            </a:r>
            <a:endParaRPr lang="en-US" sz="2500" dirty="0">
              <a:latin typeface="Arial Narrow" panose="020B0606020202030204" pitchFamily="34" charset="0"/>
            </a:endParaRPr>
          </a:p>
          <a:p>
            <a:pPr marL="0" indent="0">
              <a:buNone/>
            </a:pPr>
            <a:r>
              <a:rPr lang="en-US" sz="2500" dirty="0">
                <a:latin typeface="Arial Narrow" panose="020B0606020202030204" pitchFamily="34" charset="0"/>
              </a:rPr>
              <a:t>		Date: Monday, September 19</a:t>
            </a:r>
            <a:r>
              <a:rPr lang="en-US" sz="2500" baseline="30000" dirty="0">
                <a:latin typeface="Arial Narrow" panose="020B0606020202030204" pitchFamily="34" charset="0"/>
              </a:rPr>
              <a:t>th</a:t>
            </a:r>
            <a:r>
              <a:rPr lang="en-US" sz="2500" dirty="0">
                <a:latin typeface="Arial Narrow" panose="020B0606020202030204" pitchFamily="34" charset="0"/>
              </a:rPr>
              <a:t> </a:t>
            </a:r>
            <a:r>
              <a:rPr lang="en-US" sz="2500" baseline="30000" dirty="0">
                <a:latin typeface="Arial Narrow" panose="020B0606020202030204" pitchFamily="34" charset="0"/>
              </a:rPr>
              <a:t> </a:t>
            </a:r>
            <a:r>
              <a:rPr lang="en-US" sz="2500" dirty="0">
                <a:latin typeface="Arial Narrow" panose="020B0606020202030204" pitchFamily="34" charset="0"/>
              </a:rPr>
              <a:t>from 3:30-4:00 pm.</a:t>
            </a:r>
            <a:r>
              <a:rPr lang="en-US" sz="2500" b="1" dirty="0">
                <a:latin typeface="Arial Narrow" panose="020B0606020202030204" pitchFamily="34" charset="0"/>
              </a:rPr>
              <a:t> </a:t>
            </a:r>
            <a:r>
              <a:rPr lang="en-US" sz="2500" dirty="0">
                <a:latin typeface="Arial Narrow" panose="020B0606020202030204" pitchFamily="34" charset="0"/>
              </a:rPr>
              <a:t> </a:t>
            </a:r>
            <a:br>
              <a:rPr lang="en-US" sz="2500" dirty="0">
                <a:latin typeface="Arial Narrow" panose="020B0606020202030204" pitchFamily="34" charset="0"/>
              </a:rPr>
            </a:br>
            <a:r>
              <a:rPr lang="en-US" sz="2500" dirty="0">
                <a:latin typeface="Arial Narrow" panose="020B0606020202030204" pitchFamily="34" charset="0"/>
              </a:rPr>
              <a:t>		</a:t>
            </a:r>
            <a:r>
              <a:rPr lang="en-US" sz="2500" u="sng" dirty="0">
                <a:latin typeface="Arial Narrow" panose="020B0606020202030204" pitchFamily="34" charset="0"/>
                <a:hlinkClick r:id="rId3"/>
              </a:rPr>
              <a:t>https://fiu.zoom.us/j/9155817788</a:t>
            </a:r>
            <a:br>
              <a:rPr lang="en-US" sz="2500" u="sng" dirty="0">
                <a:latin typeface="Arial Narrow" panose="020B0606020202030204" pitchFamily="34" charset="0"/>
              </a:rPr>
            </a:br>
            <a:br>
              <a:rPr lang="en-US" sz="2500" u="sng" dirty="0">
                <a:latin typeface="Arial Narrow" panose="020B0606020202030204" pitchFamily="34" charset="0"/>
              </a:rPr>
            </a:br>
            <a:r>
              <a:rPr lang="en-US" sz="2500" dirty="0">
                <a:latin typeface="Arial Narrow" panose="020B0606020202030204" pitchFamily="34" charset="0"/>
              </a:rPr>
              <a:t>		Winter 2023  </a:t>
            </a:r>
            <a:br>
              <a:rPr lang="en-US" sz="2500" dirty="0">
                <a:latin typeface="Arial Narrow" panose="020B0606020202030204" pitchFamily="34" charset="0"/>
              </a:rPr>
            </a:br>
            <a:r>
              <a:rPr lang="en-US" sz="2500" dirty="0">
                <a:latin typeface="Arial Narrow" panose="020B0606020202030204" pitchFamily="34" charset="0"/>
              </a:rPr>
              <a:t>		</a:t>
            </a:r>
            <a:r>
              <a:rPr lang="en-US" sz="2500" b="1" u="sng" dirty="0">
                <a:latin typeface="Arial Narrow" panose="020B0606020202030204" pitchFamily="34" charset="0"/>
              </a:rPr>
              <a:t>UAW Orientation for</a:t>
            </a:r>
            <a:r>
              <a:rPr lang="en-US" sz="2500" b="1" i="1" u="sng" dirty="0">
                <a:latin typeface="Arial Narrow" panose="020B0606020202030204" pitchFamily="34" charset="0"/>
              </a:rPr>
              <a:t> Readers </a:t>
            </a:r>
            <a:r>
              <a:rPr lang="en-US" sz="2500" b="1" u="sng" dirty="0">
                <a:latin typeface="Arial Narrow" panose="020B0606020202030204" pitchFamily="34" charset="0"/>
              </a:rPr>
              <a:t>and</a:t>
            </a:r>
            <a:r>
              <a:rPr lang="en-US" sz="2500" b="1" i="1" u="sng" dirty="0">
                <a:latin typeface="Arial Narrow" panose="020B0606020202030204" pitchFamily="34" charset="0"/>
              </a:rPr>
              <a:t> Tutors</a:t>
            </a:r>
            <a:r>
              <a:rPr lang="en-US" sz="2500" b="1" dirty="0">
                <a:latin typeface="Arial Narrow" panose="020B0606020202030204" pitchFamily="34" charset="0"/>
              </a:rPr>
              <a:t>: </a:t>
            </a:r>
            <a:endParaRPr lang="en-US" sz="2500" dirty="0">
              <a:latin typeface="Arial Narrow" panose="020B0606020202030204" pitchFamily="34" charset="0"/>
            </a:endParaRPr>
          </a:p>
          <a:p>
            <a:pPr marL="0" indent="0">
              <a:buNone/>
            </a:pPr>
            <a:r>
              <a:rPr lang="en-US" sz="2500" dirty="0">
                <a:latin typeface="Arial Narrow" panose="020B0606020202030204" pitchFamily="34" charset="0"/>
              </a:rPr>
              <a:t>		Date: To be announced</a:t>
            </a:r>
          </a:p>
          <a:p>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16</a:t>
            </a:fld>
            <a:endParaRPr lang="en-US"/>
          </a:p>
        </p:txBody>
      </p:sp>
    </p:spTree>
    <p:extLst>
      <p:ext uri="{BB962C8B-B14F-4D97-AF65-F5344CB8AC3E}">
        <p14:creationId xmlns:p14="http://schemas.microsoft.com/office/powerpoint/2010/main" val="282615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00"/>
            </a:solidFill>
          </a:ln>
        </p:spPr>
        <p:txBody>
          <a:bodyPr/>
          <a:lstStyle/>
          <a:p>
            <a:r>
              <a:rPr lang="en-US" dirty="0"/>
              <a:t>Steps to being hired</a:t>
            </a:r>
          </a:p>
        </p:txBody>
      </p:sp>
      <p:sp>
        <p:nvSpPr>
          <p:cNvPr id="3" name="Content Placeholder 2"/>
          <p:cNvSpPr>
            <a:spLocks noGrp="1"/>
          </p:cNvSpPr>
          <p:nvPr>
            <p:ph idx="1"/>
          </p:nvPr>
        </p:nvSpPr>
        <p:spPr>
          <a:xfrm>
            <a:off x="457200" y="2172836"/>
            <a:ext cx="8229600" cy="4175713"/>
          </a:xfrm>
        </p:spPr>
        <p:txBody>
          <a:bodyPr>
            <a:normAutofit/>
          </a:bodyPr>
          <a:lstStyle/>
          <a:p>
            <a:pPr>
              <a:buFont typeface="Wingdings" panose="05000000000000000000" pitchFamily="2" charset="2"/>
              <a:buChar char="Ø"/>
            </a:pPr>
            <a:endParaRPr lang="en-US" sz="1000" dirty="0">
              <a:latin typeface="Arial Narrow" panose="020B0606020202030204" pitchFamily="34" charset="0"/>
            </a:endParaRPr>
          </a:p>
          <a:p>
            <a:pPr>
              <a:buFont typeface="Wingdings" panose="05000000000000000000" pitchFamily="2" charset="2"/>
              <a:buChar char="Ø"/>
            </a:pPr>
            <a:r>
              <a:rPr lang="en-US" sz="2200" dirty="0">
                <a:latin typeface="Arial Narrow" panose="020B0606020202030204" pitchFamily="34" charset="0"/>
              </a:rPr>
              <a:t>Complete and submit TA application form to Luba</a:t>
            </a:r>
          </a:p>
          <a:p>
            <a:pPr>
              <a:buFont typeface="Wingdings" panose="05000000000000000000" pitchFamily="2" charset="2"/>
              <a:buChar char="Ø"/>
            </a:pPr>
            <a:r>
              <a:rPr lang="en-US" sz="2200" dirty="0">
                <a:latin typeface="Arial Narrow" panose="020B0606020202030204" pitchFamily="34" charset="0"/>
              </a:rPr>
              <a:t>Contact instructor of the course you want to TA for and request an interview</a:t>
            </a:r>
          </a:p>
          <a:p>
            <a:pPr>
              <a:buFont typeface="Wingdings" panose="05000000000000000000" pitchFamily="2" charset="2"/>
              <a:buChar char="Ø"/>
            </a:pPr>
            <a:r>
              <a:rPr lang="en-US" sz="2200" dirty="0">
                <a:latin typeface="Arial Narrow" panose="020B0606020202030204" pitchFamily="34" charset="0"/>
              </a:rPr>
              <a:t>Instructor will notify EECS with their selections</a:t>
            </a:r>
          </a:p>
          <a:p>
            <a:pPr>
              <a:buFont typeface="Wingdings" panose="05000000000000000000" pitchFamily="2" charset="2"/>
              <a:buChar char="Ø"/>
            </a:pPr>
            <a:r>
              <a:rPr lang="en-US" sz="2200" dirty="0">
                <a:solidFill>
                  <a:schemeClr val="tx1"/>
                </a:solidFill>
                <a:latin typeface="Arial Narrow" panose="020B0606020202030204" pitchFamily="34" charset="0"/>
              </a:rPr>
              <a:t>Department</a:t>
            </a:r>
            <a:r>
              <a:rPr lang="en-US" sz="2200" dirty="0">
                <a:solidFill>
                  <a:srgbClr val="FF0000"/>
                </a:solidFill>
                <a:latin typeface="Arial Narrow" panose="020B0606020202030204" pitchFamily="34" charset="0"/>
              </a:rPr>
              <a:t> </a:t>
            </a:r>
            <a:r>
              <a:rPr lang="en-US" sz="2200" dirty="0">
                <a:latin typeface="Arial Narrow" panose="020B0606020202030204" pitchFamily="34" charset="0"/>
              </a:rPr>
              <a:t>will email you for any paperwork requirements</a:t>
            </a:r>
          </a:p>
          <a:p>
            <a:pPr>
              <a:buFont typeface="Wingdings" panose="05000000000000000000" pitchFamily="2" charset="2"/>
              <a:buChar char="Ø"/>
            </a:pPr>
            <a:r>
              <a:rPr lang="en-US" sz="2200" dirty="0">
                <a:latin typeface="Arial Narrow" panose="020B0606020202030204" pitchFamily="34" charset="0"/>
              </a:rPr>
              <a:t>Pay: </a:t>
            </a:r>
          </a:p>
          <a:p>
            <a:pPr marL="0" indent="0">
              <a:buNone/>
            </a:pPr>
            <a:r>
              <a:rPr lang="en-US" sz="2200" b="1" dirty="0">
                <a:latin typeface="Arial Narrow" panose="020B0606020202030204" pitchFamily="34" charset="0"/>
              </a:rPr>
              <a:t>    	GSR</a:t>
            </a:r>
            <a:r>
              <a:rPr lang="en-US" sz="2200" dirty="0">
                <a:latin typeface="Arial Narrow" panose="020B0606020202030204" pitchFamily="34" charset="0"/>
              </a:rPr>
              <a:t>: Monthly salary and fees</a:t>
            </a:r>
          </a:p>
          <a:p>
            <a:pPr>
              <a:buFont typeface="Wingdings" panose="05000000000000000000" pitchFamily="2" charset="2"/>
              <a:buChar char="Ø"/>
            </a:pPr>
            <a:endParaRPr lang="en-US" sz="1000" dirty="0">
              <a:latin typeface="Arial Narrow" panose="020B0606020202030204" pitchFamily="34" charset="0"/>
            </a:endParaRPr>
          </a:p>
          <a:p>
            <a:pPr marL="0" indent="0">
              <a:buNone/>
            </a:pPr>
            <a:r>
              <a:rPr lang="en-US" sz="2200" dirty="0">
                <a:latin typeface="Arial Narrow" panose="020B0606020202030204" pitchFamily="34" charset="0"/>
              </a:rPr>
              <a:t>	</a:t>
            </a:r>
            <a:r>
              <a:rPr lang="en-US" sz="2200" b="1" dirty="0">
                <a:latin typeface="Arial Narrow" panose="020B0606020202030204" pitchFamily="34" charset="0"/>
              </a:rPr>
              <a:t>TA’s</a:t>
            </a:r>
            <a:r>
              <a:rPr lang="en-US" sz="2200" dirty="0">
                <a:latin typeface="Arial Narrow" panose="020B0606020202030204" pitchFamily="34" charset="0"/>
              </a:rPr>
              <a:t>:</a:t>
            </a:r>
            <a:r>
              <a:rPr lang="en-US" sz="2200" b="1" dirty="0">
                <a:latin typeface="Arial Narrow" panose="020B0606020202030204" pitchFamily="34" charset="0"/>
              </a:rPr>
              <a:t> </a:t>
            </a:r>
            <a:r>
              <a:rPr lang="en-US" sz="2200" dirty="0">
                <a:latin typeface="Arial Narrow" panose="020B0606020202030204" pitchFamily="34" charset="0"/>
              </a:rPr>
              <a:t>Monthly salary and fees</a:t>
            </a:r>
            <a:br>
              <a:rPr lang="en-US" sz="2200" dirty="0">
                <a:latin typeface="Arial Narrow" panose="020B0606020202030204" pitchFamily="34" charset="0"/>
              </a:rPr>
            </a:br>
            <a:r>
              <a:rPr lang="en-US" sz="2200" dirty="0">
                <a:latin typeface="Arial Narrow" panose="020B0606020202030204" pitchFamily="34" charset="0"/>
              </a:rPr>
              <a:t>     	</a:t>
            </a:r>
            <a:r>
              <a:rPr lang="en-US" sz="1800" dirty="0">
                <a:latin typeface="Arial Narrow" panose="020B0606020202030204" pitchFamily="34" charset="0"/>
              </a:rPr>
              <a:t>(</a:t>
            </a:r>
            <a:r>
              <a:rPr lang="en-US" sz="1800" b="1" dirty="0">
                <a:latin typeface="Arial Narrow" panose="020B0606020202030204" pitchFamily="34" charset="0"/>
              </a:rPr>
              <a:t>$164.33 local fees will be paid by the student- not by the department</a:t>
            </a:r>
            <a:r>
              <a:rPr lang="en-US" sz="1800" dirty="0">
                <a:latin typeface="Arial Narrow" panose="020B0606020202030204" pitchFamily="34" charset="0"/>
              </a:rPr>
              <a:t>)</a:t>
            </a:r>
          </a:p>
          <a:p>
            <a:pPr marL="0" indent="0">
              <a:buNone/>
            </a:pPr>
            <a:r>
              <a:rPr lang="en-US" sz="1000" dirty="0">
                <a:latin typeface="Arial Narrow" panose="020B0606020202030204" pitchFamily="34" charset="0"/>
              </a:rPr>
              <a:t>	</a:t>
            </a:r>
          </a:p>
          <a:p>
            <a:pPr marL="0" indent="0">
              <a:buNone/>
            </a:pPr>
            <a:r>
              <a:rPr lang="en-US" sz="1000" b="1" dirty="0">
                <a:latin typeface="Arial Narrow" panose="020B0606020202030204" pitchFamily="34" charset="0"/>
              </a:rPr>
              <a:t>	</a:t>
            </a:r>
            <a:r>
              <a:rPr lang="en-US" sz="2200" b="1" dirty="0">
                <a:latin typeface="Arial Narrow" panose="020B0606020202030204" pitchFamily="34" charset="0"/>
              </a:rPr>
              <a:t>Graders/Readers</a:t>
            </a:r>
            <a:r>
              <a:rPr lang="en-US" sz="2200" dirty="0">
                <a:latin typeface="Arial Narrow" panose="020B0606020202030204" pitchFamily="34" charset="0"/>
              </a:rPr>
              <a:t>: every other Wednesday (hourly pay only)</a:t>
            </a:r>
          </a:p>
          <a:p>
            <a:pPr marL="0" indent="0">
              <a:buNone/>
            </a:pPr>
            <a:endParaRPr lang="en-US" sz="2100" dirty="0"/>
          </a:p>
          <a:p>
            <a:pPr marL="0" indent="0">
              <a:buNone/>
            </a:pPr>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17</a:t>
            </a:fld>
            <a:endParaRPr lang="en-US"/>
          </a:p>
        </p:txBody>
      </p:sp>
    </p:spTree>
    <p:extLst>
      <p:ext uri="{BB962C8B-B14F-4D97-AF65-F5344CB8AC3E}">
        <p14:creationId xmlns:p14="http://schemas.microsoft.com/office/powerpoint/2010/main" val="81005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981844"/>
          </a:xfrm>
          <a:ln>
            <a:solidFill>
              <a:srgbClr val="FFFF00"/>
            </a:solidFill>
          </a:ln>
        </p:spPr>
        <p:txBody>
          <a:bodyPr>
            <a:normAutofit/>
          </a:bodyPr>
          <a:lstStyle/>
          <a:p>
            <a:r>
              <a:rPr lang="en-US" dirty="0">
                <a:latin typeface="Arial Narrow" panose="020B0606020202030204" pitchFamily="34" charset="0"/>
              </a:rPr>
              <a:t>Steps to be hired Summer Session TA</a:t>
            </a:r>
          </a:p>
        </p:txBody>
      </p:sp>
      <p:sp>
        <p:nvSpPr>
          <p:cNvPr id="3" name="Content Placeholder 2"/>
          <p:cNvSpPr>
            <a:spLocks noGrp="1"/>
          </p:cNvSpPr>
          <p:nvPr>
            <p:ph idx="1"/>
          </p:nvPr>
        </p:nvSpPr>
        <p:spPr>
          <a:xfrm>
            <a:off x="515923" y="2059895"/>
            <a:ext cx="8229600" cy="4126970"/>
          </a:xfrm>
          <a:ln>
            <a:noFill/>
          </a:ln>
        </p:spPr>
        <p:txBody>
          <a:bodyPr>
            <a:normAutofit/>
          </a:bodyPr>
          <a:lstStyle/>
          <a:p>
            <a:pPr marL="0" indent="0">
              <a:buNone/>
            </a:pPr>
            <a:endParaRPr lang="en-US" sz="1600" dirty="0"/>
          </a:p>
          <a:p>
            <a:pPr>
              <a:buFont typeface="Wingdings" panose="05000000000000000000" pitchFamily="2" charset="2"/>
              <a:buChar char="Ø"/>
            </a:pPr>
            <a:r>
              <a:rPr lang="en-US" sz="2400" dirty="0">
                <a:latin typeface="Arial Narrow" panose="020B0606020202030204" pitchFamily="34" charset="0"/>
              </a:rPr>
              <a:t>Summer TA employment is appointed by the Summer Session (not by EECS Department)</a:t>
            </a:r>
          </a:p>
          <a:p>
            <a:pPr>
              <a:buFont typeface="Wingdings" panose="05000000000000000000" pitchFamily="2" charset="2"/>
              <a:buChar char="Ø"/>
            </a:pPr>
            <a:endParaRPr lang="en-US" sz="1600" dirty="0">
              <a:latin typeface="Arial Narrow" panose="020B0606020202030204" pitchFamily="34" charset="0"/>
            </a:endParaRPr>
          </a:p>
          <a:p>
            <a:pPr>
              <a:buFont typeface="Wingdings" panose="05000000000000000000" pitchFamily="2" charset="2"/>
              <a:buChar char="Ø"/>
            </a:pPr>
            <a:r>
              <a:rPr lang="en-US" sz="2400" dirty="0">
                <a:latin typeface="Arial Narrow" panose="020B0606020202030204" pitchFamily="34" charset="0"/>
              </a:rPr>
              <a:t>Contact the instructor of the summer course. If selected, the instructor will send your name to the Curriculum, Analytical Studies, &amp; Accreditation (CASA) Office.</a:t>
            </a:r>
          </a:p>
          <a:p>
            <a:pPr>
              <a:buFont typeface="Wingdings" panose="05000000000000000000" pitchFamily="2" charset="2"/>
              <a:buChar char="Ø"/>
            </a:pPr>
            <a:endParaRPr lang="en-US" sz="1600" dirty="0">
              <a:latin typeface="Arial Narrow" panose="020B0606020202030204" pitchFamily="34" charset="0"/>
            </a:endParaRPr>
          </a:p>
          <a:p>
            <a:pPr>
              <a:buFont typeface="Wingdings" panose="05000000000000000000" pitchFamily="2" charset="2"/>
              <a:buChar char="Ø"/>
            </a:pPr>
            <a:r>
              <a:rPr lang="en-US" sz="2400" dirty="0">
                <a:latin typeface="Arial Narrow" panose="020B0606020202030204" pitchFamily="34" charset="0"/>
              </a:rPr>
              <a:t>CASA will provide a list of vetted TA’s to Summer Session.</a:t>
            </a:r>
          </a:p>
          <a:p>
            <a:pPr>
              <a:buFont typeface="Wingdings" panose="05000000000000000000" pitchFamily="2" charset="2"/>
              <a:buChar char="Ø"/>
            </a:pPr>
            <a:endParaRPr lang="en-US" sz="1600" dirty="0">
              <a:latin typeface="Arial Narrow" panose="020B0606020202030204" pitchFamily="34" charset="0"/>
            </a:endParaRPr>
          </a:p>
          <a:p>
            <a:pPr>
              <a:buFont typeface="Wingdings" panose="05000000000000000000" pitchFamily="2" charset="2"/>
              <a:buChar char="Ø"/>
            </a:pPr>
            <a:r>
              <a:rPr lang="en-US" sz="2400" dirty="0">
                <a:latin typeface="Arial Narrow" panose="020B0606020202030204" pitchFamily="34" charset="0"/>
              </a:rPr>
              <a:t>Summer Session will contact you for hiring paperwork</a:t>
            </a:r>
          </a:p>
        </p:txBody>
      </p:sp>
      <p:sp>
        <p:nvSpPr>
          <p:cNvPr id="4" name="Slide Number Placeholder 3"/>
          <p:cNvSpPr>
            <a:spLocks noGrp="1"/>
          </p:cNvSpPr>
          <p:nvPr>
            <p:ph type="sldNum" sz="quarter" idx="12"/>
          </p:nvPr>
        </p:nvSpPr>
        <p:spPr/>
        <p:txBody>
          <a:bodyPr/>
          <a:lstStyle/>
          <a:p>
            <a:fld id="{0E806263-86C0-1C41-A2C6-E3B4E633ECBC}" type="slidenum">
              <a:rPr lang="en-US" smtClean="0"/>
              <a:t>18</a:t>
            </a:fld>
            <a:endParaRPr lang="en-US"/>
          </a:p>
        </p:txBody>
      </p:sp>
    </p:spTree>
    <p:extLst>
      <p:ext uri="{BB962C8B-B14F-4D97-AF65-F5344CB8AC3E}">
        <p14:creationId xmlns:p14="http://schemas.microsoft.com/office/powerpoint/2010/main" val="353197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73A1-9A29-465C-BC4D-ED1479C37D84}"/>
              </a:ext>
            </a:extLst>
          </p:cNvPr>
          <p:cNvSpPr>
            <a:spLocks noGrp="1"/>
          </p:cNvSpPr>
          <p:nvPr>
            <p:ph type="title"/>
          </p:nvPr>
        </p:nvSpPr>
        <p:spPr>
          <a:xfrm>
            <a:off x="383795" y="1003710"/>
            <a:ext cx="8567257" cy="923558"/>
          </a:xfrm>
          <a:ln w="12700">
            <a:solidFill>
              <a:srgbClr val="FFFF00"/>
            </a:solidFill>
          </a:ln>
        </p:spPr>
        <p:txBody>
          <a:bodyPr>
            <a:normAutofit fontScale="90000"/>
          </a:bodyPr>
          <a:lstStyle/>
          <a:p>
            <a:r>
              <a:rPr lang="en-US" dirty="0">
                <a:latin typeface="Arial Narrow" panose="020B0606020202030204" pitchFamily="34" charset="0"/>
              </a:rPr>
              <a:t>Direct Deposit – Payment</a:t>
            </a:r>
            <a:br>
              <a:rPr lang="en-US" sz="2000" dirty="0">
                <a:latin typeface="Arial Narrow" panose="020B0606020202030204" pitchFamily="34" charset="0"/>
              </a:rPr>
            </a:br>
            <a:r>
              <a:rPr lang="en-US" sz="2000" dirty="0">
                <a:latin typeface="Arial Narrow" panose="020B0606020202030204" pitchFamily="34" charset="0"/>
                <a:hlinkClick r:id="rId2"/>
              </a:rPr>
              <a:t>https://fs.uci.edu/student-billing/direct-deposit-deft.php</a:t>
            </a:r>
            <a:endParaRPr lang="en-US" sz="2000" dirty="0"/>
          </a:p>
        </p:txBody>
      </p:sp>
      <p:sp>
        <p:nvSpPr>
          <p:cNvPr id="5" name="Text Placeholder 4">
            <a:extLst>
              <a:ext uri="{FF2B5EF4-FFF2-40B4-BE49-F238E27FC236}">
                <a16:creationId xmlns:a16="http://schemas.microsoft.com/office/drawing/2014/main" id="{09BE2D5B-D0D9-40CF-A942-435999143117}"/>
              </a:ext>
            </a:extLst>
          </p:cNvPr>
          <p:cNvSpPr>
            <a:spLocks noGrp="1"/>
          </p:cNvSpPr>
          <p:nvPr>
            <p:ph type="body" idx="1"/>
          </p:nvPr>
        </p:nvSpPr>
        <p:spPr>
          <a:xfrm>
            <a:off x="383796" y="1927268"/>
            <a:ext cx="4028814" cy="614595"/>
          </a:xfrm>
          <a:ln w="19050">
            <a:solidFill>
              <a:srgbClr val="FFFF00"/>
            </a:solidFill>
          </a:ln>
        </p:spPr>
        <p:txBody>
          <a:bodyPr>
            <a:normAutofit/>
          </a:bodyPr>
          <a:lstStyle/>
          <a:p>
            <a:r>
              <a:rPr lang="en-US" dirty="0">
                <a:solidFill>
                  <a:schemeClr val="accent1">
                    <a:lumMod val="75000"/>
                  </a:schemeClr>
                </a:solidFill>
                <a:latin typeface="Arial Narrow" panose="020B0606020202030204" pitchFamily="34" charset="0"/>
              </a:rPr>
              <a:t>GSR- TA</a:t>
            </a:r>
          </a:p>
        </p:txBody>
      </p:sp>
      <p:sp>
        <p:nvSpPr>
          <p:cNvPr id="6" name="Content Placeholder 5">
            <a:extLst>
              <a:ext uri="{FF2B5EF4-FFF2-40B4-BE49-F238E27FC236}">
                <a16:creationId xmlns:a16="http://schemas.microsoft.com/office/drawing/2014/main" id="{DC23737E-D477-4D18-8795-F20A20A76F7C}"/>
              </a:ext>
            </a:extLst>
          </p:cNvPr>
          <p:cNvSpPr>
            <a:spLocks noGrp="1"/>
          </p:cNvSpPr>
          <p:nvPr>
            <p:ph sz="half" idx="2"/>
          </p:nvPr>
        </p:nvSpPr>
        <p:spPr>
          <a:xfrm>
            <a:off x="383796" y="2541864"/>
            <a:ext cx="4028813" cy="3766658"/>
          </a:xfrm>
          <a:ln>
            <a:solidFill>
              <a:srgbClr val="333737"/>
            </a:solidFill>
          </a:ln>
        </p:spPr>
        <p:txBody>
          <a:bodyPr>
            <a:normAutofit/>
          </a:bodyPr>
          <a:lstStyle/>
          <a:p>
            <a:pPr marL="0" indent="0">
              <a:buNone/>
            </a:pPr>
            <a:r>
              <a:rPr lang="en-US" sz="1600" u="sng" dirty="0" err="1">
                <a:latin typeface="Arial Narrow" panose="020B0606020202030204" pitchFamily="34" charset="0"/>
                <a:hlinkClick r:id="rId3"/>
              </a:rPr>
              <a:t>UCPath</a:t>
            </a:r>
            <a:r>
              <a:rPr lang="en-US" sz="1600" u="sng" dirty="0">
                <a:latin typeface="Arial Narrow" panose="020B0606020202030204" pitchFamily="34" charset="0"/>
                <a:hlinkClick r:id="rId3"/>
              </a:rPr>
              <a:t> Online</a:t>
            </a:r>
            <a:r>
              <a:rPr lang="en-US" sz="1600" dirty="0">
                <a:latin typeface="Arial Narrow" panose="020B0606020202030204" pitchFamily="34" charset="0"/>
              </a:rPr>
              <a:t> –</a:t>
            </a:r>
            <a:r>
              <a:rPr lang="en-US" sz="1600" b="1" dirty="0">
                <a:latin typeface="Arial Narrow" panose="020B0606020202030204" pitchFamily="34" charset="0"/>
              </a:rPr>
              <a:t>student employees</a:t>
            </a:r>
            <a:br>
              <a:rPr lang="en-US" sz="1600" dirty="0">
                <a:latin typeface="Arial Narrow" panose="020B0606020202030204" pitchFamily="34" charset="0"/>
              </a:rPr>
            </a:br>
            <a:r>
              <a:rPr lang="en-US" sz="1600" dirty="0">
                <a:latin typeface="Arial Narrow" panose="020B0606020202030204" pitchFamily="34" charset="0"/>
              </a:rPr>
              <a:t>To receive payments from the Payroll system, graduate students with employment appointments must use  </a:t>
            </a:r>
            <a:r>
              <a:rPr lang="en-US" sz="1600" u="sng" dirty="0" err="1">
                <a:latin typeface="Arial Narrow" panose="020B0606020202030204" pitchFamily="34" charset="0"/>
                <a:hlinkClick r:id="rId3"/>
              </a:rPr>
              <a:t>UCPath</a:t>
            </a:r>
            <a:r>
              <a:rPr lang="en-US" sz="1600" u="sng" dirty="0">
                <a:latin typeface="Arial Narrow" panose="020B0606020202030204" pitchFamily="34" charset="0"/>
                <a:hlinkClick r:id="rId3"/>
              </a:rPr>
              <a:t> Online</a:t>
            </a:r>
            <a:r>
              <a:rPr lang="en-US" sz="1600" dirty="0">
                <a:latin typeface="Arial Narrow" panose="020B0606020202030204" pitchFamily="34" charset="0"/>
              </a:rPr>
              <a:t>. </a:t>
            </a:r>
          </a:p>
          <a:p>
            <a:pPr marL="0" indent="0">
              <a:buNone/>
            </a:pPr>
            <a:endParaRPr lang="en-US" sz="1600" dirty="0">
              <a:latin typeface="Arial Narrow" panose="020B0606020202030204" pitchFamily="34" charset="0"/>
            </a:endParaRPr>
          </a:p>
          <a:p>
            <a:pPr marL="0" indent="0">
              <a:buNone/>
            </a:pPr>
            <a:endParaRPr lang="en-US" sz="1600" b="1" dirty="0">
              <a:latin typeface="Arial Narrow" panose="020B0606020202030204" pitchFamily="34" charset="0"/>
            </a:endParaRPr>
          </a:p>
          <a:p>
            <a:pPr marL="0" indent="0">
              <a:buNone/>
            </a:pPr>
            <a:endParaRPr lang="en-US" sz="1600" b="1" dirty="0">
              <a:latin typeface="Arial Narrow" panose="020B0606020202030204" pitchFamily="34" charset="0"/>
            </a:endParaRPr>
          </a:p>
          <a:p>
            <a:pPr marL="0" indent="0">
              <a:buNone/>
            </a:pPr>
            <a:r>
              <a:rPr lang="en-US" sz="1600" dirty="0">
                <a:latin typeface="Arial Narrow" panose="020B0606020202030204" pitchFamily="34" charset="0"/>
              </a:rPr>
              <a:t>Salary paid after the quarter ends </a:t>
            </a:r>
            <a:br>
              <a:rPr lang="en-US" sz="1600" dirty="0">
                <a:latin typeface="Arial Narrow" panose="020B0606020202030204" pitchFamily="34" charset="0"/>
              </a:rPr>
            </a:br>
            <a:r>
              <a:rPr lang="en-US" sz="1600" b="1" dirty="0">
                <a:latin typeface="Arial Narrow" panose="020B0606020202030204" pitchFamily="34" charset="0"/>
              </a:rPr>
              <a:t>Fall Quarter:</a:t>
            </a:r>
            <a:br>
              <a:rPr lang="en-US" sz="1600" b="1" dirty="0">
                <a:latin typeface="Arial Narrow" panose="020B0606020202030204" pitchFamily="34" charset="0"/>
              </a:rPr>
            </a:br>
            <a:r>
              <a:rPr lang="en-US" sz="1600" dirty="0">
                <a:latin typeface="Arial Narrow" panose="020B0606020202030204" pitchFamily="34" charset="0"/>
              </a:rPr>
              <a:t>October stipend: paid November 1</a:t>
            </a:r>
            <a:r>
              <a:rPr lang="en-US" sz="1600" baseline="30000" dirty="0">
                <a:latin typeface="Arial Narrow" panose="020B0606020202030204" pitchFamily="34" charset="0"/>
              </a:rPr>
              <a:t>st</a:t>
            </a:r>
            <a:br>
              <a:rPr lang="en-US" sz="1600" dirty="0">
                <a:latin typeface="Arial Narrow" panose="020B0606020202030204" pitchFamily="34" charset="0"/>
              </a:rPr>
            </a:br>
            <a:r>
              <a:rPr lang="en-US" sz="1600" dirty="0">
                <a:latin typeface="Arial Narrow" panose="020B0606020202030204" pitchFamily="34" charset="0"/>
              </a:rPr>
              <a:t>November stipend: paid December 1</a:t>
            </a:r>
            <a:r>
              <a:rPr lang="en-US" sz="1600" baseline="30000" dirty="0">
                <a:latin typeface="Arial Narrow" panose="020B0606020202030204" pitchFamily="34" charset="0"/>
              </a:rPr>
              <a:t>st</a:t>
            </a:r>
            <a:br>
              <a:rPr lang="en-US" sz="1600" dirty="0">
                <a:latin typeface="Arial Narrow" panose="020B0606020202030204" pitchFamily="34" charset="0"/>
              </a:rPr>
            </a:br>
            <a:r>
              <a:rPr lang="en-US" sz="1600" dirty="0">
                <a:latin typeface="Arial Narrow" panose="020B0606020202030204" pitchFamily="34" charset="0"/>
              </a:rPr>
              <a:t>December stipend: paid January 1</a:t>
            </a:r>
            <a:r>
              <a:rPr lang="en-US" sz="1600" baseline="30000" dirty="0">
                <a:latin typeface="Arial Narrow" panose="020B0606020202030204" pitchFamily="34" charset="0"/>
              </a:rPr>
              <a:t>st</a:t>
            </a:r>
            <a:r>
              <a:rPr lang="en-US" sz="1600" dirty="0">
                <a:latin typeface="Arial Narrow" panose="020B0606020202030204" pitchFamily="34" charset="0"/>
              </a:rPr>
              <a:t> </a:t>
            </a:r>
          </a:p>
        </p:txBody>
      </p:sp>
      <p:sp>
        <p:nvSpPr>
          <p:cNvPr id="7" name="Text Placeholder 6">
            <a:extLst>
              <a:ext uri="{FF2B5EF4-FFF2-40B4-BE49-F238E27FC236}">
                <a16:creationId xmlns:a16="http://schemas.microsoft.com/office/drawing/2014/main" id="{BAE82EE5-36E5-493B-B48D-292C6AA221C3}"/>
              </a:ext>
            </a:extLst>
          </p:cNvPr>
          <p:cNvSpPr>
            <a:spLocks noGrp="1"/>
          </p:cNvSpPr>
          <p:nvPr>
            <p:ph type="body" sz="quarter" idx="3"/>
          </p:nvPr>
        </p:nvSpPr>
        <p:spPr>
          <a:xfrm>
            <a:off x="4412609" y="1927268"/>
            <a:ext cx="4538445" cy="614595"/>
          </a:xfrm>
          <a:ln w="19050">
            <a:solidFill>
              <a:srgbClr val="FFFF00"/>
            </a:solidFill>
          </a:ln>
        </p:spPr>
        <p:txBody>
          <a:bodyPr>
            <a:normAutofit/>
          </a:bodyPr>
          <a:lstStyle/>
          <a:p>
            <a:r>
              <a:rPr lang="en-US" dirty="0">
                <a:solidFill>
                  <a:schemeClr val="accent1">
                    <a:lumMod val="75000"/>
                  </a:schemeClr>
                </a:solidFill>
                <a:latin typeface="Arial Narrow" panose="020B0606020202030204" pitchFamily="34" charset="0"/>
              </a:rPr>
              <a:t>Fellowship</a:t>
            </a:r>
          </a:p>
        </p:txBody>
      </p:sp>
      <p:sp>
        <p:nvSpPr>
          <p:cNvPr id="8" name="Content Placeholder 7">
            <a:extLst>
              <a:ext uri="{FF2B5EF4-FFF2-40B4-BE49-F238E27FC236}">
                <a16:creationId xmlns:a16="http://schemas.microsoft.com/office/drawing/2014/main" id="{24F7486D-B08D-40C0-9CCB-C516C69DD590}"/>
              </a:ext>
            </a:extLst>
          </p:cNvPr>
          <p:cNvSpPr>
            <a:spLocks noGrp="1"/>
          </p:cNvSpPr>
          <p:nvPr>
            <p:ph sz="quarter" idx="4"/>
          </p:nvPr>
        </p:nvSpPr>
        <p:spPr>
          <a:xfrm>
            <a:off x="4412609" y="2541864"/>
            <a:ext cx="4538444" cy="3766657"/>
          </a:xfrm>
          <a:ln>
            <a:solidFill>
              <a:schemeClr val="tx1"/>
            </a:solidFill>
          </a:ln>
        </p:spPr>
        <p:txBody>
          <a:bodyPr>
            <a:noAutofit/>
          </a:bodyPr>
          <a:lstStyle/>
          <a:p>
            <a:pPr marL="0" indent="0">
              <a:buNone/>
            </a:pPr>
            <a:r>
              <a:rPr lang="en-US" sz="1600" u="sng" dirty="0">
                <a:latin typeface="Arial Narrow" panose="020B0606020202030204" pitchFamily="34" charset="0"/>
                <a:hlinkClick r:id="rId4"/>
              </a:rPr>
              <a:t>ZOT Account</a:t>
            </a:r>
            <a:r>
              <a:rPr lang="en-US" sz="1600" dirty="0">
                <a:latin typeface="Arial Narrow" panose="020B0606020202030204" pitchFamily="34" charset="0"/>
              </a:rPr>
              <a:t> – </a:t>
            </a:r>
            <a:r>
              <a:rPr lang="en-US" sz="1600" b="1" dirty="0">
                <a:latin typeface="Arial Narrow" panose="020B0606020202030204" pitchFamily="34" charset="0"/>
              </a:rPr>
              <a:t>all students</a:t>
            </a:r>
            <a:br>
              <a:rPr lang="en-US" sz="1600" dirty="0">
                <a:latin typeface="Arial Narrow" panose="020B0606020202030204" pitchFamily="34" charset="0"/>
              </a:rPr>
            </a:br>
            <a:r>
              <a:rPr lang="en-US" sz="1600" dirty="0">
                <a:latin typeface="Arial Narrow" panose="020B0606020202030204" pitchFamily="34" charset="0"/>
              </a:rPr>
              <a:t>To receive payments from your ZOT Account (including refunds and financial aid disbursements), access DEFT by clicking the “Electronic Refunds” link in the navigation sidebar. Financial aid recipients are required to select a delivery option prior to disbursement with mail becoming the default</a:t>
            </a:r>
            <a:endParaRPr lang="en-US" sz="1600" b="1" dirty="0">
              <a:latin typeface="Arial Narrow" panose="020B0606020202030204" pitchFamily="34" charset="0"/>
            </a:endParaRPr>
          </a:p>
          <a:p>
            <a:pPr marL="0" indent="0">
              <a:buNone/>
            </a:pPr>
            <a:endParaRPr lang="en-US" sz="1600" b="1" dirty="0">
              <a:latin typeface="Arial Narrow" panose="020B0606020202030204" pitchFamily="34" charset="0"/>
            </a:endParaRPr>
          </a:p>
          <a:p>
            <a:pPr marL="0" indent="0">
              <a:buNone/>
            </a:pPr>
            <a:r>
              <a:rPr lang="en-US" sz="1600" dirty="0">
                <a:latin typeface="Arial Narrow" panose="020B0606020202030204" pitchFamily="34" charset="0"/>
              </a:rPr>
              <a:t>Stipend paid at the beginning of the Month</a:t>
            </a:r>
            <a:br>
              <a:rPr lang="en-US" sz="1600" b="1" dirty="0">
                <a:latin typeface="Arial Narrow" panose="020B0606020202030204" pitchFamily="34" charset="0"/>
              </a:rPr>
            </a:br>
            <a:r>
              <a:rPr lang="en-US" sz="1600" b="1" dirty="0">
                <a:latin typeface="Arial Narrow" panose="020B0606020202030204" pitchFamily="34" charset="0"/>
              </a:rPr>
              <a:t>Fall Quarter:</a:t>
            </a:r>
            <a:endParaRPr lang="en-US" sz="1600" dirty="0">
              <a:latin typeface="Arial Narrow" panose="020B0606020202030204" pitchFamily="34" charset="0"/>
            </a:endParaRPr>
          </a:p>
          <a:p>
            <a:pPr marL="0" indent="0">
              <a:buNone/>
            </a:pPr>
            <a:r>
              <a:rPr lang="en-US" sz="1600" dirty="0">
                <a:latin typeface="Arial Narrow" panose="020B0606020202030204" pitchFamily="34" charset="0"/>
              </a:rPr>
              <a:t>October stipend: paid October 1</a:t>
            </a:r>
            <a:r>
              <a:rPr lang="en-US" sz="1600" baseline="30000" dirty="0">
                <a:latin typeface="Arial Narrow" panose="020B0606020202030204" pitchFamily="34" charset="0"/>
              </a:rPr>
              <a:t>st</a:t>
            </a:r>
            <a:br>
              <a:rPr lang="en-US" sz="1600" dirty="0">
                <a:latin typeface="Arial Narrow" panose="020B0606020202030204" pitchFamily="34" charset="0"/>
              </a:rPr>
            </a:br>
            <a:r>
              <a:rPr lang="en-US" sz="1600" dirty="0">
                <a:latin typeface="Arial Narrow" panose="020B0606020202030204" pitchFamily="34" charset="0"/>
              </a:rPr>
              <a:t>November stipend: paid November 1</a:t>
            </a:r>
            <a:r>
              <a:rPr lang="en-US" sz="1600" baseline="30000" dirty="0">
                <a:latin typeface="Arial Narrow" panose="020B0606020202030204" pitchFamily="34" charset="0"/>
              </a:rPr>
              <a:t>st</a:t>
            </a:r>
            <a:br>
              <a:rPr lang="en-US" sz="1600" dirty="0">
                <a:latin typeface="Arial Narrow" panose="020B0606020202030204" pitchFamily="34" charset="0"/>
              </a:rPr>
            </a:br>
            <a:r>
              <a:rPr lang="en-US" sz="1600" dirty="0">
                <a:latin typeface="Arial Narrow" panose="020B0606020202030204" pitchFamily="34" charset="0"/>
              </a:rPr>
              <a:t>December stipend: paid December 1</a:t>
            </a:r>
            <a:r>
              <a:rPr lang="en-US" sz="1600" baseline="30000" dirty="0">
                <a:latin typeface="Arial Narrow" panose="020B0606020202030204" pitchFamily="34" charset="0"/>
              </a:rPr>
              <a:t>st</a:t>
            </a:r>
            <a:r>
              <a:rPr lang="en-US" sz="1600" dirty="0">
                <a:latin typeface="Arial Narrow" panose="020B0606020202030204" pitchFamily="34" charset="0"/>
              </a:rPr>
              <a:t> </a:t>
            </a:r>
          </a:p>
        </p:txBody>
      </p:sp>
      <p:sp>
        <p:nvSpPr>
          <p:cNvPr id="4" name="Slide Number Placeholder 3">
            <a:extLst>
              <a:ext uri="{FF2B5EF4-FFF2-40B4-BE49-F238E27FC236}">
                <a16:creationId xmlns:a16="http://schemas.microsoft.com/office/drawing/2014/main" id="{76AB7093-7F14-4E9B-A7CC-0D4E091D33CE}"/>
              </a:ext>
            </a:extLst>
          </p:cNvPr>
          <p:cNvSpPr>
            <a:spLocks noGrp="1"/>
          </p:cNvSpPr>
          <p:nvPr>
            <p:ph type="sldNum" sz="quarter" idx="12"/>
          </p:nvPr>
        </p:nvSpPr>
        <p:spPr/>
        <p:txBody>
          <a:bodyPr/>
          <a:lstStyle/>
          <a:p>
            <a:fld id="{0E806263-86C0-1C41-A2C6-E3B4E633ECBC}" type="slidenum">
              <a:rPr lang="en-US" smtClean="0"/>
              <a:t>19</a:t>
            </a:fld>
            <a:endParaRPr lang="en-US"/>
          </a:p>
        </p:txBody>
      </p:sp>
    </p:spTree>
    <p:extLst>
      <p:ext uri="{BB962C8B-B14F-4D97-AF65-F5344CB8AC3E}">
        <p14:creationId xmlns:p14="http://schemas.microsoft.com/office/powerpoint/2010/main" val="151868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06263-86C0-1C41-A2C6-E3B4E633ECBC}" type="slidenum">
              <a:rPr lang="en-US" smtClean="0"/>
              <a:t>2</a:t>
            </a:fld>
            <a:endParaRPr lang="en-US"/>
          </a:p>
        </p:txBody>
      </p:sp>
      <p:sp>
        <p:nvSpPr>
          <p:cNvPr id="3" name="Rectangle 2"/>
          <p:cNvSpPr/>
          <p:nvPr/>
        </p:nvSpPr>
        <p:spPr>
          <a:xfrm>
            <a:off x="736431" y="1051780"/>
            <a:ext cx="8162094" cy="4524315"/>
          </a:xfrm>
          <a:prstGeom prst="rect">
            <a:avLst/>
          </a:prstGeom>
        </p:spPr>
        <p:txBody>
          <a:bodyPr wrap="square">
            <a:spAutoFit/>
          </a:bodyPr>
          <a:lstStyle/>
          <a:p>
            <a:pPr algn="ctr"/>
            <a:r>
              <a:rPr lang="en-US" sz="4800" dirty="0">
                <a:solidFill>
                  <a:schemeClr val="tx2"/>
                </a:solidFill>
              </a:rPr>
              <a:t>Welcome to the  </a:t>
            </a:r>
          </a:p>
          <a:p>
            <a:pPr algn="ctr"/>
            <a:r>
              <a:rPr lang="en-US" sz="4800" dirty="0" err="1">
                <a:solidFill>
                  <a:schemeClr val="tx2"/>
                </a:solidFill>
              </a:rPr>
              <a:t>Samueli</a:t>
            </a:r>
            <a:r>
              <a:rPr lang="en-US" sz="4800" dirty="0">
                <a:solidFill>
                  <a:schemeClr val="tx2"/>
                </a:solidFill>
              </a:rPr>
              <a:t> School of Engineering </a:t>
            </a:r>
          </a:p>
          <a:p>
            <a:pPr algn="ctr"/>
            <a:r>
              <a:rPr lang="en-US" sz="4800" dirty="0">
                <a:solidFill>
                  <a:schemeClr val="tx2"/>
                </a:solidFill>
              </a:rPr>
              <a:t>Electrical Engineering </a:t>
            </a:r>
          </a:p>
          <a:p>
            <a:pPr algn="ctr"/>
            <a:r>
              <a:rPr lang="en-US" sz="4800" dirty="0">
                <a:solidFill>
                  <a:schemeClr val="tx2"/>
                </a:solidFill>
              </a:rPr>
              <a:t>and </a:t>
            </a:r>
          </a:p>
          <a:p>
            <a:pPr algn="ctr"/>
            <a:r>
              <a:rPr lang="en-US" sz="4800" dirty="0">
                <a:solidFill>
                  <a:schemeClr val="tx2"/>
                </a:solidFill>
              </a:rPr>
              <a:t>Computer Science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92" y="1168381"/>
            <a:ext cx="17526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943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F1E2-C7EB-4A8F-8C26-E644997FC802}"/>
              </a:ext>
            </a:extLst>
          </p:cNvPr>
          <p:cNvSpPr>
            <a:spLocks noGrp="1"/>
          </p:cNvSpPr>
          <p:nvPr>
            <p:ph type="title"/>
          </p:nvPr>
        </p:nvSpPr>
        <p:spPr/>
        <p:txBody>
          <a:bodyPr>
            <a:normAutofit fontScale="90000"/>
          </a:bodyPr>
          <a:lstStyle/>
          <a:p>
            <a:r>
              <a:rPr lang="en-US" dirty="0">
                <a:latin typeface="Arial Narrow" panose="020B0606020202030204" pitchFamily="34" charset="0"/>
              </a:rPr>
              <a:t>International students</a:t>
            </a:r>
            <a:br>
              <a:rPr lang="en-US" dirty="0">
                <a:latin typeface="Arial Narrow" panose="020B0606020202030204" pitchFamily="34" charset="0"/>
              </a:rPr>
            </a:br>
            <a:r>
              <a:rPr lang="en-US" dirty="0">
                <a:latin typeface="Arial Narrow" panose="020B0606020202030204" pitchFamily="34" charset="0"/>
              </a:rPr>
              <a:t>Glacier, SSN, ITIN</a:t>
            </a:r>
          </a:p>
        </p:txBody>
      </p:sp>
      <p:sp>
        <p:nvSpPr>
          <p:cNvPr id="3" name="Content Placeholder 2">
            <a:extLst>
              <a:ext uri="{FF2B5EF4-FFF2-40B4-BE49-F238E27FC236}">
                <a16:creationId xmlns:a16="http://schemas.microsoft.com/office/drawing/2014/main" id="{3A8A77C0-5102-4BEA-B34F-DC9483D13AA0}"/>
              </a:ext>
            </a:extLst>
          </p:cNvPr>
          <p:cNvSpPr>
            <a:spLocks noGrp="1"/>
          </p:cNvSpPr>
          <p:nvPr>
            <p:ph idx="1"/>
          </p:nvPr>
        </p:nvSpPr>
        <p:spPr>
          <a:xfrm>
            <a:off x="457200" y="2146710"/>
            <a:ext cx="8229600" cy="4413481"/>
          </a:xfrm>
        </p:spPr>
        <p:txBody>
          <a:bodyPr>
            <a:normAutofit/>
          </a:bodyPr>
          <a:lstStyle/>
          <a:p>
            <a:pPr>
              <a:buFont typeface="Wingdings" panose="05000000000000000000" pitchFamily="2" charset="2"/>
              <a:buChar char="Ø"/>
            </a:pPr>
            <a:r>
              <a:rPr lang="en-US" dirty="0">
                <a:latin typeface="Arial Narrow" panose="020B0606020202030204" pitchFamily="34" charset="0"/>
              </a:rPr>
              <a:t>Glacier: </a:t>
            </a:r>
            <a:r>
              <a:rPr lang="en-US" dirty="0">
                <a:latin typeface="Arial Narrow" panose="020B0606020202030204" pitchFamily="34" charset="0"/>
                <a:hlinkClick r:id="rId2"/>
              </a:rPr>
              <a:t>https://accounting.uci.edu/tax/non-resident/index.html</a:t>
            </a:r>
            <a:r>
              <a:rPr lang="en-US" dirty="0">
                <a:latin typeface="Arial Narrow" panose="020B0606020202030204" pitchFamily="34" charset="0"/>
              </a:rPr>
              <a:t> </a:t>
            </a:r>
          </a:p>
          <a:p>
            <a:pPr>
              <a:buFont typeface="Wingdings" panose="05000000000000000000" pitchFamily="2" charset="2"/>
              <a:buChar char="Ø"/>
            </a:pPr>
            <a:r>
              <a:rPr lang="en-US" dirty="0">
                <a:latin typeface="Arial Narrow" panose="020B0606020202030204" pitchFamily="34" charset="0"/>
              </a:rPr>
              <a:t>Social Security (SSN): </a:t>
            </a:r>
            <a:r>
              <a:rPr lang="en-US" dirty="0">
                <a:latin typeface="Arial Narrow" panose="020B0606020202030204" pitchFamily="34" charset="0"/>
                <a:hlinkClick r:id="rId3"/>
              </a:rPr>
              <a:t>https://ic.uci.edu/resource-pages/social-security.php</a:t>
            </a:r>
            <a:endParaRPr lang="en-US" dirty="0">
              <a:latin typeface="Arial Narrow" panose="020B0606020202030204" pitchFamily="34" charset="0"/>
            </a:endParaRPr>
          </a:p>
          <a:p>
            <a:pPr>
              <a:buFont typeface="Wingdings" panose="05000000000000000000" pitchFamily="2" charset="2"/>
              <a:buChar char="Ø"/>
            </a:pPr>
            <a:r>
              <a:rPr lang="en-US" dirty="0">
                <a:latin typeface="Arial Narrow" panose="020B0606020202030204" pitchFamily="34" charset="0"/>
              </a:rPr>
              <a:t>Individual Taxpayer Identification number (ITIN) </a:t>
            </a:r>
            <a:r>
              <a:rPr lang="en-US" dirty="0">
                <a:latin typeface="Arial Narrow" panose="020B0606020202030204" pitchFamily="34" charset="0"/>
                <a:hlinkClick r:id="rId4"/>
              </a:rPr>
              <a:t>https://ic.uci.edu/resource-pages/individual-taxpayer-identification-number.php</a:t>
            </a:r>
            <a:r>
              <a:rPr lang="en-US" dirty="0">
                <a:latin typeface="Arial Narrow" panose="020B0606020202030204" pitchFamily="34" charset="0"/>
              </a:rPr>
              <a:t>  </a:t>
            </a:r>
          </a:p>
        </p:txBody>
      </p:sp>
      <p:sp>
        <p:nvSpPr>
          <p:cNvPr id="4" name="Slide Number Placeholder 3">
            <a:extLst>
              <a:ext uri="{FF2B5EF4-FFF2-40B4-BE49-F238E27FC236}">
                <a16:creationId xmlns:a16="http://schemas.microsoft.com/office/drawing/2014/main" id="{006FBA9B-2E16-4DD4-BAE5-642D2FC1937A}"/>
              </a:ext>
            </a:extLst>
          </p:cNvPr>
          <p:cNvSpPr>
            <a:spLocks noGrp="1"/>
          </p:cNvSpPr>
          <p:nvPr>
            <p:ph type="sldNum" sz="quarter" idx="12"/>
          </p:nvPr>
        </p:nvSpPr>
        <p:spPr/>
        <p:txBody>
          <a:bodyPr/>
          <a:lstStyle/>
          <a:p>
            <a:fld id="{0E806263-86C0-1C41-A2C6-E3B4E633ECBC}" type="slidenum">
              <a:rPr lang="en-US" smtClean="0"/>
              <a:t>20</a:t>
            </a:fld>
            <a:endParaRPr lang="en-US"/>
          </a:p>
        </p:txBody>
      </p:sp>
    </p:spTree>
    <p:extLst>
      <p:ext uri="{BB962C8B-B14F-4D97-AF65-F5344CB8AC3E}">
        <p14:creationId xmlns:p14="http://schemas.microsoft.com/office/powerpoint/2010/main" val="330972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Roadmap to Ph.D.</a:t>
            </a:r>
          </a:p>
        </p:txBody>
      </p:sp>
      <p:sp>
        <p:nvSpPr>
          <p:cNvPr id="4" name="Slide Number Placeholder 3"/>
          <p:cNvSpPr>
            <a:spLocks noGrp="1"/>
          </p:cNvSpPr>
          <p:nvPr>
            <p:ph type="sldNum" sz="quarter" idx="12"/>
          </p:nvPr>
        </p:nvSpPr>
        <p:spPr/>
        <p:txBody>
          <a:bodyPr/>
          <a:lstStyle/>
          <a:p>
            <a:fld id="{0E806263-86C0-1C41-A2C6-E3B4E633ECBC}" type="slidenum">
              <a:rPr lang="en-US" smtClean="0"/>
              <a:t>21</a:t>
            </a:fld>
            <a:endParaRPr lang="en-US"/>
          </a:p>
        </p:txBody>
      </p:sp>
      <p:sp>
        <p:nvSpPr>
          <p:cNvPr id="5" name="Rectangle 4"/>
          <p:cNvSpPr/>
          <p:nvPr/>
        </p:nvSpPr>
        <p:spPr>
          <a:xfrm>
            <a:off x="128532" y="2929016"/>
            <a:ext cx="914400" cy="110466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Choose research advisor </a:t>
            </a:r>
          </a:p>
          <a:p>
            <a:endParaRPr lang="en-US" sz="1100" dirty="0">
              <a:solidFill>
                <a:schemeClr val="tx1"/>
              </a:solidFill>
            </a:endParaRPr>
          </a:p>
          <a:p>
            <a:r>
              <a:rPr lang="en-US" sz="1100" dirty="0">
                <a:solidFill>
                  <a:schemeClr val="tx1"/>
                </a:solidFill>
              </a:rPr>
              <a:t>Advisor Form (</a:t>
            </a:r>
            <a:r>
              <a:rPr lang="en-US" sz="1000" dirty="0">
                <a:solidFill>
                  <a:schemeClr val="tx1"/>
                </a:solidFill>
              </a:rPr>
              <a:t>1</a:t>
            </a:r>
            <a:r>
              <a:rPr lang="en-US" sz="1000" baseline="30000" dirty="0">
                <a:solidFill>
                  <a:schemeClr val="tx1"/>
                </a:solidFill>
              </a:rPr>
              <a:t>st</a:t>
            </a:r>
            <a:r>
              <a:rPr lang="en-US" sz="1000" dirty="0">
                <a:solidFill>
                  <a:schemeClr val="tx1"/>
                </a:solidFill>
              </a:rPr>
              <a:t> </a:t>
            </a:r>
            <a:r>
              <a:rPr lang="en-US" sz="1000" dirty="0" err="1">
                <a:solidFill>
                  <a:schemeClr val="tx1"/>
                </a:solidFill>
              </a:rPr>
              <a:t>yr</a:t>
            </a:r>
            <a:r>
              <a:rPr lang="en-US" sz="1000" dirty="0">
                <a:solidFill>
                  <a:schemeClr val="tx1"/>
                </a:solidFill>
              </a:rPr>
              <a:t>)</a:t>
            </a:r>
          </a:p>
        </p:txBody>
      </p:sp>
      <p:cxnSp>
        <p:nvCxnSpPr>
          <p:cNvPr id="7" name="Straight Connector 6"/>
          <p:cNvCxnSpPr/>
          <p:nvPr/>
        </p:nvCxnSpPr>
        <p:spPr>
          <a:xfrm>
            <a:off x="1037138" y="3535777"/>
            <a:ext cx="1448311"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037138" y="2651146"/>
            <a:ext cx="1630006" cy="8846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tx1"/>
                </a:solidFill>
              </a:rPr>
              <a:t>- Total of 12 units required</a:t>
            </a:r>
          </a:p>
          <a:p>
            <a:r>
              <a:rPr lang="en-US" sz="800" dirty="0">
                <a:solidFill>
                  <a:schemeClr val="tx1"/>
                </a:solidFill>
              </a:rPr>
              <a:t>- Initiate research</a:t>
            </a:r>
          </a:p>
          <a:p>
            <a:r>
              <a:rPr lang="en-US" sz="800" dirty="0">
                <a:solidFill>
                  <a:schemeClr val="tx1"/>
                </a:solidFill>
              </a:rPr>
              <a:t>- Research Units every quarter</a:t>
            </a:r>
          </a:p>
          <a:p>
            <a:r>
              <a:rPr lang="en-US" sz="800" dirty="0">
                <a:solidFill>
                  <a:schemeClr val="tx1"/>
                </a:solidFill>
              </a:rPr>
              <a:t>- Courses (optional)</a:t>
            </a:r>
          </a:p>
          <a:p>
            <a:r>
              <a:rPr lang="en-US" sz="800" b="1" dirty="0">
                <a:solidFill>
                  <a:schemeClr val="tx1"/>
                </a:solidFill>
              </a:rPr>
              <a:t>- 4 quarters of EECS 294</a:t>
            </a:r>
          </a:p>
        </p:txBody>
      </p:sp>
      <p:sp>
        <p:nvSpPr>
          <p:cNvPr id="12" name="Rectangle 11"/>
          <p:cNvSpPr/>
          <p:nvPr/>
        </p:nvSpPr>
        <p:spPr>
          <a:xfrm>
            <a:off x="2515393" y="3200451"/>
            <a:ext cx="1046343" cy="68119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Preliminary examination</a:t>
            </a:r>
          </a:p>
        </p:txBody>
      </p:sp>
      <p:cxnSp>
        <p:nvCxnSpPr>
          <p:cNvPr id="14" name="Straight Connector 13"/>
          <p:cNvCxnSpPr/>
          <p:nvPr/>
        </p:nvCxnSpPr>
        <p:spPr>
          <a:xfrm>
            <a:off x="1037138" y="3876376"/>
            <a:ext cx="0" cy="38048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56650" y="4222195"/>
            <a:ext cx="1337848" cy="2945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1</a:t>
            </a:r>
            <a:r>
              <a:rPr lang="en-US" sz="800" baseline="30000" dirty="0">
                <a:solidFill>
                  <a:schemeClr val="tx1"/>
                </a:solidFill>
              </a:rPr>
              <a:t>st</a:t>
            </a:r>
            <a:r>
              <a:rPr lang="en-US" sz="800" dirty="0">
                <a:solidFill>
                  <a:schemeClr val="tx1"/>
                </a:solidFill>
              </a:rPr>
              <a:t> quarter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020" y="3860121"/>
            <a:ext cx="90940" cy="39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552617" y="4234821"/>
            <a:ext cx="1046343" cy="25161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By the  4</a:t>
            </a:r>
            <a:r>
              <a:rPr lang="en-US" sz="800" baseline="30000" dirty="0">
                <a:solidFill>
                  <a:schemeClr val="tx1"/>
                </a:solidFill>
              </a:rPr>
              <a:t>th</a:t>
            </a:r>
            <a:r>
              <a:rPr lang="en-US" sz="800" dirty="0">
                <a:solidFill>
                  <a:schemeClr val="tx1"/>
                </a:solidFill>
              </a:rPr>
              <a:t> quarter in Ph.D. program</a:t>
            </a:r>
          </a:p>
        </p:txBody>
      </p:sp>
      <p:cxnSp>
        <p:nvCxnSpPr>
          <p:cNvPr id="24" name="Straight Connector 23"/>
          <p:cNvCxnSpPr/>
          <p:nvPr/>
        </p:nvCxnSpPr>
        <p:spPr>
          <a:xfrm>
            <a:off x="3561736" y="3549342"/>
            <a:ext cx="1233055" cy="5465"/>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794791" y="3161857"/>
            <a:ext cx="1166014" cy="92534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Qualifying</a:t>
            </a:r>
          </a:p>
          <a:p>
            <a:pPr algn="ctr"/>
            <a:r>
              <a:rPr lang="en-US" sz="1200" dirty="0">
                <a:solidFill>
                  <a:schemeClr val="tx1"/>
                </a:solidFill>
              </a:rPr>
              <a:t>examination  </a:t>
            </a:r>
            <a:r>
              <a:rPr lang="en-US" sz="1200" u="sng" dirty="0">
                <a:solidFill>
                  <a:schemeClr val="tx1"/>
                </a:solidFill>
              </a:rPr>
              <a:t>  </a:t>
            </a:r>
          </a:p>
          <a:p>
            <a:pPr algn="ctr"/>
            <a:endParaRPr lang="en-US" sz="800" dirty="0">
              <a:solidFill>
                <a:schemeClr val="tx1"/>
              </a:solidFill>
            </a:endParaRPr>
          </a:p>
          <a:p>
            <a:pPr algn="ctr"/>
            <a:r>
              <a:rPr lang="en-US" sz="1200" dirty="0">
                <a:solidFill>
                  <a:schemeClr val="tx1"/>
                </a:solidFill>
              </a:rPr>
              <a:t>Submit </a:t>
            </a:r>
          </a:p>
          <a:p>
            <a:pPr algn="ctr"/>
            <a:r>
              <a:rPr lang="en-US" sz="1200" dirty="0">
                <a:solidFill>
                  <a:schemeClr val="tx1"/>
                </a:solidFill>
              </a:rPr>
              <a:t>Ph.D. form I</a:t>
            </a:r>
            <a:endParaRPr lang="en-US" sz="1100" dirty="0">
              <a:solidFill>
                <a:schemeClr val="tx1"/>
              </a:solidFill>
            </a:endParaRPr>
          </a:p>
        </p:txBody>
      </p:sp>
      <p:cxnSp>
        <p:nvCxnSpPr>
          <p:cNvPr id="27" name="Straight Connector 26"/>
          <p:cNvCxnSpPr/>
          <p:nvPr/>
        </p:nvCxnSpPr>
        <p:spPr>
          <a:xfrm flipV="1">
            <a:off x="5960805" y="3549342"/>
            <a:ext cx="728430" cy="13258"/>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689235" y="3054431"/>
            <a:ext cx="2313617" cy="102179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Submit:</a:t>
            </a:r>
          </a:p>
          <a:p>
            <a:r>
              <a:rPr lang="en-US" sz="1100" dirty="0">
                <a:solidFill>
                  <a:schemeClr val="tx1"/>
                </a:solidFill>
              </a:rPr>
              <a:t>- Complete dissertation</a:t>
            </a:r>
          </a:p>
          <a:p>
            <a:r>
              <a:rPr lang="en-US" sz="1100" dirty="0">
                <a:solidFill>
                  <a:schemeClr val="tx1"/>
                </a:solidFill>
              </a:rPr>
              <a:t>- Ph.D. form II</a:t>
            </a:r>
          </a:p>
          <a:p>
            <a:r>
              <a:rPr lang="en-US" sz="1100" dirty="0">
                <a:solidFill>
                  <a:schemeClr val="tx1"/>
                </a:solidFill>
              </a:rPr>
              <a:t>- Diploma &amp; Commencement form</a:t>
            </a:r>
          </a:p>
        </p:txBody>
      </p:sp>
      <p:sp>
        <p:nvSpPr>
          <p:cNvPr id="33" name="Rectangle 32"/>
          <p:cNvSpPr/>
          <p:nvPr/>
        </p:nvSpPr>
        <p:spPr>
          <a:xfrm>
            <a:off x="3519336" y="2971561"/>
            <a:ext cx="1374668" cy="541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tx1"/>
                </a:solidFill>
              </a:rPr>
              <a:t>- Confirm and work towards dissertation topic</a:t>
            </a:r>
          </a:p>
          <a:p>
            <a:endParaRPr lang="en-US" sz="800" dirty="0">
              <a:solidFill>
                <a:schemeClr val="tx1"/>
              </a:solidFill>
            </a:endParaRPr>
          </a:p>
          <a:p>
            <a:r>
              <a:rPr lang="en-US" sz="800" dirty="0">
                <a:solidFill>
                  <a:schemeClr val="tx1"/>
                </a:solidFill>
              </a:rPr>
              <a:t>- Form Ph.D. committee</a:t>
            </a:r>
          </a:p>
        </p:txBody>
      </p:sp>
      <p:sp>
        <p:nvSpPr>
          <p:cNvPr id="36" name="Rectangle 35"/>
          <p:cNvSpPr/>
          <p:nvPr/>
        </p:nvSpPr>
        <p:spPr>
          <a:xfrm>
            <a:off x="5960805" y="3224752"/>
            <a:ext cx="914400" cy="2884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tx1"/>
                </a:solidFill>
              </a:rPr>
              <a:t>- Complete </a:t>
            </a:r>
          </a:p>
          <a:p>
            <a:r>
              <a:rPr lang="en-US" sz="800" dirty="0">
                <a:solidFill>
                  <a:schemeClr val="tx1"/>
                </a:solidFill>
              </a:rPr>
              <a:t>dissertation</a:t>
            </a:r>
          </a:p>
        </p:txBody>
      </p:sp>
      <p:cxnSp>
        <p:nvCxnSpPr>
          <p:cNvPr id="38" name="Straight Connector 37"/>
          <p:cNvCxnSpPr/>
          <p:nvPr/>
        </p:nvCxnSpPr>
        <p:spPr>
          <a:xfrm>
            <a:off x="3553490" y="4271286"/>
            <a:ext cx="6136" cy="188709"/>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037138" y="4305810"/>
            <a:ext cx="0" cy="1273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5" idx="1"/>
            <a:endCxn id="25" idx="3"/>
          </p:cNvCxnSpPr>
          <p:nvPr/>
        </p:nvCxnSpPr>
        <p:spPr>
          <a:xfrm>
            <a:off x="4794791" y="3624532"/>
            <a:ext cx="1166014" cy="0"/>
          </a:xfrm>
          <a:prstGeom prst="line">
            <a:avLst/>
          </a:prstGeom>
          <a:ln w="9525">
            <a:headEnd w="sm" len="sm"/>
            <a:tailEnd w="sm" len="sm"/>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77971" y="3535777"/>
            <a:ext cx="85916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16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Ph. D. Faculty Research Advisor</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2400" dirty="0">
                <a:latin typeface="Arial Narrow" panose="020B0606020202030204" pitchFamily="34" charset="0"/>
              </a:rPr>
              <a:t>In order to remain in good academic standing, newly admitted student must be matched with a faculty research advisor no later than 12 months from the beginning of the student’s first quarter of PhD study.</a:t>
            </a:r>
          </a:p>
          <a:p>
            <a:pPr>
              <a:buFont typeface="Wingdings" panose="05000000000000000000" pitchFamily="2" charset="2"/>
              <a:buChar char="Ø"/>
            </a:pPr>
            <a:endParaRPr lang="en-US" sz="2400" dirty="0">
              <a:latin typeface="Arial Narrow" panose="020B0606020202030204" pitchFamily="34" charset="0"/>
            </a:endParaRPr>
          </a:p>
          <a:p>
            <a:pPr>
              <a:buFont typeface="Wingdings" panose="05000000000000000000" pitchFamily="2" charset="2"/>
              <a:buChar char="Ø"/>
            </a:pPr>
            <a:r>
              <a:rPr lang="en-US" sz="2400" dirty="0">
                <a:latin typeface="Arial Narrow" panose="020B0606020202030204" pitchFamily="34" charset="0"/>
              </a:rPr>
              <a:t>In order to remain in good academic standing, continuing students who are switching advisors (for whatever reason) must match with a new faculty research advisor no later than by the end of the subsequent quarter (excluding summer term).</a:t>
            </a:r>
          </a:p>
          <a:p>
            <a:pPr>
              <a:buFont typeface="Wingdings" panose="05000000000000000000" pitchFamily="2" charset="2"/>
              <a:buChar char="Ø"/>
            </a:pPr>
            <a:endParaRPr lang="en-US" sz="2400" dirty="0">
              <a:latin typeface="Arial Narrow" panose="020B0606020202030204" pitchFamily="34" charset="0"/>
            </a:endParaRPr>
          </a:p>
          <a:p>
            <a:pPr>
              <a:buFont typeface="Wingdings" panose="05000000000000000000" pitchFamily="2" charset="2"/>
              <a:buChar char="Ø"/>
            </a:pPr>
            <a:r>
              <a:rPr lang="en-US" sz="2400" dirty="0">
                <a:latin typeface="Arial Narrow" panose="020B0606020202030204" pitchFamily="34" charset="0"/>
              </a:rPr>
              <a:t>Once you have matched with a faculty research advisor, please submit the </a:t>
            </a:r>
            <a:r>
              <a:rPr lang="en-US" sz="2400" dirty="0">
                <a:latin typeface="Arial Narrow" panose="020B0606020202030204" pitchFamily="34" charset="0"/>
                <a:hlinkClick r:id="rId3"/>
              </a:rPr>
              <a:t>Ph.D. Faculty Research Advisor Verification Form</a:t>
            </a:r>
            <a:r>
              <a:rPr lang="en-US" sz="2400" dirty="0">
                <a:latin typeface="Arial Narrow" panose="020B0606020202030204" pitchFamily="34" charset="0"/>
              </a:rPr>
              <a:t>. Please note that matching with a faculty research advisor is independent of locating funding for a student's studies.</a:t>
            </a: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0E806263-86C0-1C41-A2C6-E3B4E633ECBC}" type="slidenum">
              <a:rPr lang="en-US" smtClean="0"/>
              <a:t>22</a:t>
            </a:fld>
            <a:endParaRPr lang="en-US"/>
          </a:p>
        </p:txBody>
      </p:sp>
    </p:spTree>
    <p:extLst>
      <p:ext uri="{BB962C8B-B14F-4D97-AF65-F5344CB8AC3E}">
        <p14:creationId xmlns:p14="http://schemas.microsoft.com/office/powerpoint/2010/main" val="388229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850969"/>
          </a:xfrm>
        </p:spPr>
        <p:txBody>
          <a:bodyPr/>
          <a:lstStyle/>
          <a:p>
            <a:r>
              <a:rPr lang="en-US" dirty="0"/>
              <a:t>How to</a:t>
            </a:r>
          </a:p>
        </p:txBody>
      </p:sp>
      <p:sp>
        <p:nvSpPr>
          <p:cNvPr id="3" name="Content Placeholder 2"/>
          <p:cNvSpPr>
            <a:spLocks noGrp="1"/>
          </p:cNvSpPr>
          <p:nvPr>
            <p:ph idx="1"/>
          </p:nvPr>
        </p:nvSpPr>
        <p:spPr>
          <a:xfrm>
            <a:off x="457200" y="1854680"/>
            <a:ext cx="8229600" cy="4271484"/>
          </a:xfrm>
        </p:spPr>
        <p:txBody>
          <a:bodyPr/>
          <a:lstStyle/>
          <a:p>
            <a:endParaRPr lang="en-US" sz="2000" dirty="0"/>
          </a:p>
          <a:p>
            <a:pPr>
              <a:buFont typeface="Wingdings" panose="05000000000000000000" pitchFamily="2" charset="2"/>
              <a:buChar char="Ø"/>
            </a:pPr>
            <a:r>
              <a:rPr lang="en-US" sz="2400" dirty="0"/>
              <a:t>Find an Advisor and research topic</a:t>
            </a:r>
            <a:br>
              <a:rPr lang="en-US" sz="2400" dirty="0"/>
            </a:br>
            <a:r>
              <a:rPr lang="en-US" sz="2400" dirty="0"/>
              <a:t> EECS </a:t>
            </a:r>
            <a:r>
              <a:rPr lang="en-US" sz="2400" dirty="0">
                <a:hlinkClick r:id="rId3"/>
              </a:rPr>
              <a:t>Faculty</a:t>
            </a:r>
            <a:br>
              <a:rPr lang="en-US" sz="2400" dirty="0"/>
            </a:br>
            <a:r>
              <a:rPr lang="en-US" sz="2400" dirty="0"/>
              <a:t> </a:t>
            </a:r>
            <a:r>
              <a:rPr lang="en-US" sz="2400" dirty="0">
                <a:hlinkClick r:id="rId4"/>
              </a:rPr>
              <a:t>Affiliated Faculty</a:t>
            </a:r>
            <a:r>
              <a:rPr lang="en-US" sz="2400" dirty="0"/>
              <a:t> </a:t>
            </a:r>
            <a:br>
              <a:rPr lang="en-US" sz="2400" dirty="0"/>
            </a:br>
            <a:endParaRPr lang="en-US" sz="2400" dirty="0"/>
          </a:p>
          <a:p>
            <a:pPr>
              <a:buFont typeface="Wingdings" panose="05000000000000000000" pitchFamily="2" charset="2"/>
              <a:buChar char="Ø"/>
            </a:pPr>
            <a:r>
              <a:rPr lang="en-US" sz="2400" dirty="0"/>
              <a:t>Changing Advisors</a:t>
            </a:r>
            <a:br>
              <a:rPr lang="en-US" sz="2400" dirty="0"/>
            </a:br>
            <a:r>
              <a:rPr lang="en-US" sz="2400" dirty="0">
                <a:hlinkClick r:id="rId5"/>
              </a:rPr>
              <a:t>Ph.D. Faculty Research Advisor Verification Form</a:t>
            </a:r>
            <a:br>
              <a:rPr lang="en-US" sz="2400" dirty="0"/>
            </a:br>
            <a:endParaRPr lang="en-US" sz="2400" dirty="0"/>
          </a:p>
          <a:p>
            <a:pPr>
              <a:buFont typeface="Wingdings" panose="05000000000000000000" pitchFamily="2" charset="2"/>
              <a:buChar char="Ø"/>
            </a:pPr>
            <a:r>
              <a:rPr lang="en-US" sz="2400" dirty="0"/>
              <a:t>Financial Support</a:t>
            </a:r>
          </a:p>
          <a:p>
            <a:pPr marL="0" indent="0">
              <a:buNone/>
            </a:pPr>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23</a:t>
            </a:fld>
            <a:endParaRPr lang="en-US"/>
          </a:p>
        </p:txBody>
      </p:sp>
    </p:spTree>
    <p:extLst>
      <p:ext uri="{BB962C8B-B14F-4D97-AF65-F5344CB8AC3E}">
        <p14:creationId xmlns:p14="http://schemas.microsoft.com/office/powerpoint/2010/main" val="264193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751447"/>
          </a:xfrm>
        </p:spPr>
        <p:txBody>
          <a:bodyPr/>
          <a:lstStyle/>
          <a:p>
            <a:r>
              <a:rPr lang="en-US" dirty="0"/>
              <a:t>Ph.D. Prelim Exam</a:t>
            </a:r>
          </a:p>
        </p:txBody>
      </p:sp>
      <p:sp>
        <p:nvSpPr>
          <p:cNvPr id="3" name="Content Placeholder 2"/>
          <p:cNvSpPr>
            <a:spLocks noGrp="1"/>
          </p:cNvSpPr>
          <p:nvPr>
            <p:ph idx="1"/>
          </p:nvPr>
        </p:nvSpPr>
        <p:spPr>
          <a:xfrm>
            <a:off x="189782" y="2053087"/>
            <a:ext cx="8497018" cy="4443011"/>
          </a:xfrm>
        </p:spPr>
        <p:txBody>
          <a:bodyPr>
            <a:normAutofit fontScale="40000" lnSpcReduction="20000"/>
          </a:bodyPr>
          <a:lstStyle/>
          <a:p>
            <a:pPr marL="0" indent="0">
              <a:buNone/>
            </a:pPr>
            <a:r>
              <a:rPr lang="en-US" sz="4400" dirty="0">
                <a:latin typeface="Arial Narrow" panose="020B0606020202030204" pitchFamily="34" charset="0"/>
              </a:rPr>
              <a:t>PhD students</a:t>
            </a:r>
            <a:br>
              <a:rPr lang="en-US" dirty="0">
                <a:latin typeface="Arial Narrow" panose="020B0606020202030204" pitchFamily="34" charset="0"/>
              </a:rPr>
            </a:br>
            <a:endParaRPr lang="en-US" dirty="0">
              <a:latin typeface="Arial Narrow" panose="020B0606020202030204" pitchFamily="34" charset="0"/>
            </a:endParaRPr>
          </a:p>
          <a:p>
            <a:pPr lvl="1">
              <a:buFont typeface="Wingdings" panose="05000000000000000000" pitchFamily="2" charset="2"/>
              <a:buChar char="Ø"/>
            </a:pPr>
            <a:r>
              <a:rPr lang="en-US" sz="3800" dirty="0">
                <a:latin typeface="Arial Narrow" panose="020B0606020202030204" pitchFamily="34" charset="0"/>
              </a:rPr>
              <a:t>Must submit signed form by end of second week of arriving quarter</a:t>
            </a:r>
          </a:p>
          <a:p>
            <a:pPr lvl="1">
              <a:buFont typeface="Wingdings" panose="05000000000000000000" pitchFamily="2" charset="2"/>
              <a:buChar char="Ø"/>
            </a:pPr>
            <a:r>
              <a:rPr lang="en-US" sz="3800" dirty="0">
                <a:latin typeface="Arial Narrow" panose="020B0606020202030204" pitchFamily="34" charset="0"/>
              </a:rPr>
              <a:t>Must obtain an "A-" letter grade in 3 of the 5 courses (with the advisor’s recommendations)</a:t>
            </a:r>
          </a:p>
          <a:p>
            <a:pPr lvl="1">
              <a:buFont typeface="Wingdings" panose="05000000000000000000" pitchFamily="2" charset="2"/>
              <a:buChar char="Ø"/>
            </a:pPr>
            <a:r>
              <a:rPr lang="en-US" sz="3800" dirty="0">
                <a:latin typeface="Arial Narrow" panose="020B0606020202030204" pitchFamily="34" charset="0"/>
              </a:rPr>
              <a:t>1 course can be selected from outside the EECS department or another UC university (with written approval of the advisor)</a:t>
            </a:r>
          </a:p>
          <a:p>
            <a:pPr lvl="1">
              <a:buFont typeface="Wingdings" panose="05000000000000000000" pitchFamily="2" charset="2"/>
              <a:buChar char="Ø"/>
            </a:pPr>
            <a:r>
              <a:rPr lang="en-US" sz="3800" dirty="0">
                <a:latin typeface="Arial Narrow" panose="020B0606020202030204" pitchFamily="34" charset="0"/>
              </a:rPr>
              <a:t>Course cannot be transferred from another university. Courses needs to be completed at UCI (in UC System with approval)</a:t>
            </a:r>
          </a:p>
          <a:p>
            <a:pPr lvl="1">
              <a:buFont typeface="Wingdings" panose="05000000000000000000" pitchFamily="2" charset="2"/>
              <a:buChar char="Ø"/>
            </a:pPr>
            <a:r>
              <a:rPr lang="en-US" sz="3800" dirty="0">
                <a:latin typeface="Arial Narrow" panose="020B0606020202030204" pitchFamily="34" charset="0"/>
              </a:rPr>
              <a:t>Must meet requirements within 4 quarters from start of PhD program</a:t>
            </a:r>
          </a:p>
          <a:p>
            <a:endParaRPr lang="en-US" dirty="0">
              <a:latin typeface="Arial Narrow" panose="020B0606020202030204" pitchFamily="34" charset="0"/>
            </a:endParaRPr>
          </a:p>
          <a:p>
            <a:pPr marL="0" indent="0">
              <a:buNone/>
            </a:pPr>
            <a:r>
              <a:rPr lang="en-US" sz="4400" dirty="0">
                <a:latin typeface="Arial Narrow" panose="020B0606020202030204" pitchFamily="34" charset="0"/>
              </a:rPr>
              <a:t>PhD students who are required to earn MS degree along the way toward completion of your Ph.D.</a:t>
            </a:r>
          </a:p>
          <a:p>
            <a:pPr lvl="1">
              <a:buFont typeface="Wingdings" panose="05000000000000000000" pitchFamily="2" charset="2"/>
              <a:buChar char="Ø"/>
            </a:pPr>
            <a:r>
              <a:rPr lang="en-US" sz="3800" dirty="0">
                <a:latin typeface="Arial Narrow" panose="020B0606020202030204" pitchFamily="34" charset="0"/>
              </a:rPr>
              <a:t>Courses taken during MS degree can count towards Prelim requirements</a:t>
            </a:r>
          </a:p>
          <a:p>
            <a:pPr lvl="1">
              <a:buFont typeface="Wingdings" panose="05000000000000000000" pitchFamily="2" charset="2"/>
              <a:buChar char="Ø"/>
            </a:pPr>
            <a:r>
              <a:rPr lang="en-US" sz="3800" dirty="0">
                <a:latin typeface="Arial Narrow" panose="020B0606020202030204" pitchFamily="34" charset="0"/>
              </a:rPr>
              <a:t>Additional courses can be recommended by Advisor for the Prelims requirements if necessary</a:t>
            </a:r>
          </a:p>
          <a:p>
            <a:pPr lvl="1">
              <a:buFont typeface="Wingdings" panose="05000000000000000000" pitchFamily="2" charset="2"/>
              <a:buChar char="Ø"/>
            </a:pPr>
            <a:r>
              <a:rPr lang="en-US" sz="3800" dirty="0">
                <a:latin typeface="Arial Narrow" panose="020B0606020202030204" pitchFamily="34" charset="0"/>
              </a:rPr>
              <a:t>Must meet requirements within 4 quarters from start of PhD program</a:t>
            </a:r>
          </a:p>
          <a:p>
            <a:pPr marL="457200" lvl="1" indent="0">
              <a:buNone/>
            </a:pPr>
            <a:endParaRPr lang="en-US" sz="3800" dirty="0">
              <a:latin typeface="Arial Narrow" panose="020B0606020202030204" pitchFamily="34" charset="0"/>
            </a:endParaRPr>
          </a:p>
          <a:p>
            <a:pPr marL="457200" lvl="1" indent="0">
              <a:buNone/>
            </a:pPr>
            <a:endParaRPr lang="en-US" sz="3800" dirty="0">
              <a:latin typeface="Arial Narrow" panose="020B0606020202030204" pitchFamily="34" charset="0"/>
            </a:endParaRPr>
          </a:p>
          <a:p>
            <a:pPr marL="457200" lvl="1" indent="0">
              <a:buNone/>
            </a:pPr>
            <a:br>
              <a:rPr lang="en-US" sz="3800" dirty="0">
                <a:latin typeface="Arial Narrow" panose="020B0606020202030204" pitchFamily="34" charset="0"/>
              </a:rPr>
            </a:br>
            <a:endParaRPr lang="en-US" sz="3800" dirty="0">
              <a:latin typeface="Arial Narrow" panose="020B0606020202030204" pitchFamily="34" charset="0"/>
            </a:endParaRPr>
          </a:p>
          <a:p>
            <a:pPr marL="0" indent="0">
              <a:buNone/>
            </a:pPr>
            <a:r>
              <a:rPr lang="en-US" dirty="0">
                <a:highlight>
                  <a:srgbClr val="FFFF00"/>
                </a:highlight>
              </a:rPr>
              <a:t>*Information Session will be held on October 4 at 1:00PM</a:t>
            </a:r>
          </a:p>
        </p:txBody>
      </p:sp>
      <p:sp>
        <p:nvSpPr>
          <p:cNvPr id="4" name="Slide Number Placeholder 3"/>
          <p:cNvSpPr>
            <a:spLocks noGrp="1"/>
          </p:cNvSpPr>
          <p:nvPr>
            <p:ph type="sldNum" sz="quarter" idx="12"/>
          </p:nvPr>
        </p:nvSpPr>
        <p:spPr/>
        <p:txBody>
          <a:bodyPr/>
          <a:lstStyle/>
          <a:p>
            <a:fld id="{0E806263-86C0-1C41-A2C6-E3B4E633ECBC}" type="slidenum">
              <a:rPr lang="en-US" smtClean="0"/>
              <a:t>24</a:t>
            </a:fld>
            <a:endParaRPr lang="en-US"/>
          </a:p>
        </p:txBody>
      </p:sp>
    </p:spTree>
    <p:extLst>
      <p:ext uri="{BB962C8B-B14F-4D97-AF65-F5344CB8AC3E}">
        <p14:creationId xmlns:p14="http://schemas.microsoft.com/office/powerpoint/2010/main" val="62663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1"/>
            <a:ext cx="8229600" cy="690035"/>
          </a:xfrm>
        </p:spPr>
        <p:txBody>
          <a:bodyPr>
            <a:normAutofit/>
          </a:bodyPr>
          <a:lstStyle/>
          <a:p>
            <a:r>
              <a:rPr lang="en-US" sz="3200" dirty="0"/>
              <a:t>Courses Requirements</a:t>
            </a:r>
          </a:p>
        </p:txBody>
      </p:sp>
      <p:sp>
        <p:nvSpPr>
          <p:cNvPr id="3" name="Content Placeholder 2"/>
          <p:cNvSpPr>
            <a:spLocks noGrp="1"/>
          </p:cNvSpPr>
          <p:nvPr>
            <p:ph idx="1"/>
          </p:nvPr>
        </p:nvSpPr>
        <p:spPr>
          <a:xfrm>
            <a:off x="520117" y="1610686"/>
            <a:ext cx="8441003" cy="4885412"/>
          </a:xfrm>
        </p:spPr>
        <p:txBody>
          <a:bodyPr>
            <a:normAutofit fontScale="85000" lnSpcReduction="20000"/>
          </a:bodyPr>
          <a:lstStyle/>
          <a:p>
            <a:pPr>
              <a:buFont typeface="Wingdings" panose="05000000000000000000" pitchFamily="2" charset="2"/>
              <a:buChar char="Ø"/>
            </a:pPr>
            <a:endParaRPr lang="en-US" sz="1000" b="1" dirty="0">
              <a:latin typeface="Arial Narrow" panose="020B0606020202030204" pitchFamily="34" charset="0"/>
            </a:endParaRPr>
          </a:p>
          <a:p>
            <a:pPr>
              <a:buFont typeface="Wingdings" panose="05000000000000000000" pitchFamily="2" charset="2"/>
              <a:buChar char="Ø"/>
            </a:pPr>
            <a:r>
              <a:rPr lang="en-US" sz="2300" b="1" kern="900" spc="50" dirty="0">
                <a:latin typeface="Arial Narrow" panose="020B0606020202030204" pitchFamily="34" charset="0"/>
              </a:rPr>
              <a:t>12 units are required each quarter</a:t>
            </a:r>
          </a:p>
          <a:p>
            <a:pPr>
              <a:buFont typeface="Wingdings" panose="05000000000000000000" pitchFamily="2" charset="2"/>
              <a:buChar char="Ø"/>
            </a:pPr>
            <a:r>
              <a:rPr lang="en-US" sz="2300" b="1" kern="900" spc="50" dirty="0">
                <a:latin typeface="Arial Narrow" panose="020B0606020202030204" pitchFamily="34" charset="0"/>
              </a:rPr>
              <a:t>EECS 294 (Required) </a:t>
            </a:r>
            <a:r>
              <a:rPr lang="en-US" sz="2300" kern="900" spc="50" dirty="0">
                <a:latin typeface="Arial Narrow" panose="020B0606020202030204" pitchFamily="34" charset="0"/>
              </a:rPr>
              <a:t>: students must complete for four quarters</a:t>
            </a:r>
          </a:p>
          <a:p>
            <a:pPr>
              <a:buFont typeface="Wingdings" panose="05000000000000000000" pitchFamily="2" charset="2"/>
              <a:buChar char="Ø"/>
            </a:pPr>
            <a:r>
              <a:rPr lang="en-US" sz="2300" kern="900" spc="50" dirty="0">
                <a:latin typeface="Arial Narrow" panose="020B0606020202030204" pitchFamily="34" charset="0"/>
              </a:rPr>
              <a:t>EECS299- </a:t>
            </a:r>
            <a:r>
              <a:rPr lang="en-US" sz="2300" i="1" kern="900" spc="50" dirty="0">
                <a:latin typeface="Arial Narrow" panose="020B0606020202030204" pitchFamily="34" charset="0"/>
              </a:rPr>
              <a:t>Individual Research</a:t>
            </a:r>
            <a:r>
              <a:rPr lang="en-US" sz="2300" kern="900" spc="50" dirty="0">
                <a:latin typeface="Arial Narrow" panose="020B0606020202030204" pitchFamily="34" charset="0"/>
              </a:rPr>
              <a:t>: Students can choose between 1-16 variable units. Students should sign up for these units if they are conducting individual research under a faculty instructor.</a:t>
            </a:r>
          </a:p>
          <a:p>
            <a:pPr>
              <a:buFont typeface="Wingdings" panose="05000000000000000000" pitchFamily="2" charset="2"/>
              <a:buChar char="Ø"/>
            </a:pPr>
            <a:r>
              <a:rPr lang="en-US" sz="2300" kern="900" spc="50" dirty="0">
                <a:latin typeface="Arial Narrow" panose="020B0606020202030204" pitchFamily="34" charset="0"/>
              </a:rPr>
              <a:t>EECS297- </a:t>
            </a:r>
            <a:r>
              <a:rPr lang="en-US" sz="2300" i="1" kern="900" spc="50" dirty="0">
                <a:latin typeface="Arial Narrow" panose="020B0606020202030204" pitchFamily="34" charset="0"/>
              </a:rPr>
              <a:t>PhD Thesis Research</a:t>
            </a:r>
            <a:r>
              <a:rPr lang="en-US" sz="2300" kern="900" spc="50" dirty="0">
                <a:latin typeface="Arial Narrow" panose="020B0606020202030204" pitchFamily="34" charset="0"/>
              </a:rPr>
              <a:t>: Students can choose between 1-16 variable units.   Students should sign up for these units if they are conducting PhD thesis/dissertation research under a faculty advisor.  (</a:t>
            </a:r>
            <a:r>
              <a:rPr lang="en-US" sz="2300" b="1" kern="900" spc="50" dirty="0">
                <a:latin typeface="Arial Narrow" panose="020B0606020202030204" pitchFamily="34" charset="0"/>
              </a:rPr>
              <a:t>taken after you have passed your Qualifying Exam</a:t>
            </a:r>
            <a:r>
              <a:rPr lang="en-US" sz="2300" kern="900" spc="50" dirty="0">
                <a:latin typeface="Arial Narrow" panose="020B0606020202030204" pitchFamily="34" charset="0"/>
              </a:rPr>
              <a:t>)</a:t>
            </a:r>
          </a:p>
          <a:p>
            <a:pPr>
              <a:buFont typeface="Wingdings" panose="05000000000000000000" pitchFamily="2" charset="2"/>
              <a:buChar char="Ø"/>
            </a:pPr>
            <a:r>
              <a:rPr lang="en-US" sz="2300" kern="900" spc="50" dirty="0">
                <a:latin typeface="Arial Narrow" panose="020B0606020202030204" pitchFamily="34" charset="0"/>
              </a:rPr>
              <a:t>EECS293- </a:t>
            </a:r>
            <a:r>
              <a:rPr lang="en-US" sz="2300" i="1" kern="900" spc="50" dirty="0">
                <a:latin typeface="Arial Narrow" panose="020B0606020202030204" pitchFamily="34" charset="0"/>
              </a:rPr>
              <a:t>PhD Prelim Exam Preparation</a:t>
            </a:r>
            <a:r>
              <a:rPr lang="en-US" sz="2300" kern="900" spc="50" dirty="0">
                <a:latin typeface="Arial Narrow" panose="020B0606020202030204" pitchFamily="34" charset="0"/>
              </a:rPr>
              <a:t>: Students can choose between 1-8 variable units.  This is a filler course used to assist PhD students in maintaining the 12 unit per quarter minimum.  Please note that 8 units is the maximum number you can use as "filler" for the entirety of your graduate career. Your other units are expected to be legitimate courses, seminars, research units, etc.</a:t>
            </a:r>
          </a:p>
          <a:p>
            <a:pPr>
              <a:buFont typeface="Wingdings" panose="05000000000000000000" pitchFamily="2" charset="2"/>
              <a:buChar char="Ø"/>
            </a:pPr>
            <a:r>
              <a:rPr lang="en-US" sz="2300" kern="900" spc="50" dirty="0">
                <a:latin typeface="Arial Narrow" panose="020B0606020202030204" pitchFamily="34" charset="0"/>
              </a:rPr>
              <a:t>Courses required to meet the PhD Prelim requirements</a:t>
            </a:r>
          </a:p>
          <a:p>
            <a:pPr>
              <a:buFont typeface="Wingdings" panose="05000000000000000000" pitchFamily="2" charset="2"/>
              <a:buChar char="Ø"/>
            </a:pPr>
            <a:r>
              <a:rPr lang="en-US" sz="2300" kern="900" spc="50" dirty="0">
                <a:latin typeface="Arial Narrow" panose="020B0606020202030204" pitchFamily="34" charset="0"/>
              </a:rPr>
              <a:t>You must receive a </a:t>
            </a:r>
            <a:r>
              <a:rPr lang="en-US" sz="2600" kern="900" spc="50" dirty="0">
                <a:latin typeface="Arial Narrow" panose="020B0606020202030204" pitchFamily="34" charset="0"/>
              </a:rPr>
              <a:t>letter</a:t>
            </a:r>
            <a:r>
              <a:rPr lang="en-US" sz="2300" kern="900" spc="50" dirty="0">
                <a:latin typeface="Arial Narrow" panose="020B0606020202030204" pitchFamily="34" charset="0"/>
              </a:rPr>
              <a:t> grade for at least one courses.  If you only receive S/U grades your GPA will be 0.  </a:t>
            </a:r>
          </a:p>
          <a:p>
            <a:pPr>
              <a:buFont typeface="Wingdings" panose="05000000000000000000" pitchFamily="2" charset="2"/>
              <a:buChar char="Ø"/>
            </a:pPr>
            <a:endParaRPr lang="en-US" sz="2300" kern="900" spc="50" dirty="0">
              <a:latin typeface="Arial Narrow" panose="020B0606020202030204" pitchFamily="34" charset="0"/>
            </a:endParaRPr>
          </a:p>
          <a:p>
            <a:endParaRPr lang="en-US" sz="2100" kern="900" spc="50" dirty="0"/>
          </a:p>
        </p:txBody>
      </p:sp>
      <p:sp>
        <p:nvSpPr>
          <p:cNvPr id="4" name="Slide Number Placeholder 3"/>
          <p:cNvSpPr>
            <a:spLocks noGrp="1"/>
          </p:cNvSpPr>
          <p:nvPr>
            <p:ph type="sldNum" sz="quarter" idx="12"/>
          </p:nvPr>
        </p:nvSpPr>
        <p:spPr/>
        <p:txBody>
          <a:bodyPr/>
          <a:lstStyle/>
          <a:p>
            <a:fld id="{0E806263-86C0-1C41-A2C6-E3B4E633ECBC}" type="slidenum">
              <a:rPr lang="en-US" smtClean="0"/>
              <a:t>25</a:t>
            </a:fld>
            <a:endParaRPr lang="en-US"/>
          </a:p>
        </p:txBody>
      </p:sp>
    </p:spTree>
    <p:extLst>
      <p:ext uri="{BB962C8B-B14F-4D97-AF65-F5344CB8AC3E}">
        <p14:creationId xmlns:p14="http://schemas.microsoft.com/office/powerpoint/2010/main" val="268190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1076703"/>
          </a:xfrm>
        </p:spPr>
        <p:txBody>
          <a:bodyPr/>
          <a:lstStyle/>
          <a:p>
            <a:r>
              <a:rPr lang="en-US" dirty="0"/>
              <a:t>EECS Seminar Series</a:t>
            </a:r>
            <a:br>
              <a:rPr lang="en-US" dirty="0"/>
            </a:br>
            <a:r>
              <a:rPr lang="en-US" sz="2800" dirty="0"/>
              <a:t>EECS 294</a:t>
            </a:r>
            <a:endParaRPr lang="en-US" dirty="0"/>
          </a:p>
        </p:txBody>
      </p:sp>
      <p:sp>
        <p:nvSpPr>
          <p:cNvPr id="3" name="Content Placeholder 2"/>
          <p:cNvSpPr>
            <a:spLocks noGrp="1"/>
          </p:cNvSpPr>
          <p:nvPr>
            <p:ph idx="1"/>
          </p:nvPr>
        </p:nvSpPr>
        <p:spPr>
          <a:xfrm>
            <a:off x="457200" y="2189498"/>
            <a:ext cx="8229600" cy="4197514"/>
          </a:xfrm>
        </p:spPr>
        <p:txBody>
          <a:bodyPr>
            <a:normAutofit fontScale="85000" lnSpcReduction="20000"/>
          </a:bodyPr>
          <a:lstStyle/>
          <a:p>
            <a:pPr>
              <a:buFont typeface="Wingdings" panose="05000000000000000000" pitchFamily="2" charset="2"/>
              <a:buChar char="Ø"/>
            </a:pPr>
            <a:endParaRPr lang="en-US" sz="2000" dirty="0"/>
          </a:p>
          <a:p>
            <a:pPr>
              <a:buFont typeface="Wingdings" panose="05000000000000000000" pitchFamily="2" charset="2"/>
              <a:buChar char="Ø"/>
            </a:pPr>
            <a:r>
              <a:rPr lang="en-US" sz="3100" dirty="0">
                <a:latin typeface="Arial Narrow" panose="020B0606020202030204" pitchFamily="34" charset="0"/>
              </a:rPr>
              <a:t>4 quarters of EECS 294 required</a:t>
            </a:r>
          </a:p>
          <a:p>
            <a:pPr>
              <a:buFont typeface="Wingdings" panose="05000000000000000000" pitchFamily="2" charset="2"/>
              <a:buChar char="Ø"/>
            </a:pPr>
            <a:r>
              <a:rPr lang="en-US" sz="3100" dirty="0">
                <a:latin typeface="Arial Narrow" panose="020B0606020202030204" pitchFamily="34" charset="0"/>
              </a:rPr>
              <a:t>Seminars at least 5 times per quarter – set dates</a:t>
            </a:r>
          </a:p>
          <a:p>
            <a:pPr>
              <a:buFont typeface="Wingdings" panose="05000000000000000000" pitchFamily="2" charset="2"/>
              <a:buChar char="Ø"/>
            </a:pPr>
            <a:r>
              <a:rPr lang="en-US" sz="3100" dirty="0">
                <a:latin typeface="Arial Narrow" panose="020B0606020202030204" pitchFamily="34" charset="0"/>
              </a:rPr>
              <a:t>Required to attend 4 out of the 5 seminars </a:t>
            </a:r>
          </a:p>
          <a:p>
            <a:pPr>
              <a:buFont typeface="Wingdings" panose="05000000000000000000" pitchFamily="2" charset="2"/>
              <a:buChar char="Ø"/>
            </a:pPr>
            <a:r>
              <a:rPr lang="en-US" sz="3100" dirty="0">
                <a:latin typeface="Arial Narrow" panose="020B0606020202030204" pitchFamily="34" charset="0"/>
              </a:rPr>
              <a:t>Final quiz (option to take in-person or online)</a:t>
            </a:r>
          </a:p>
          <a:p>
            <a:pPr>
              <a:buFont typeface="Wingdings" panose="05000000000000000000" pitchFamily="2" charset="2"/>
              <a:buChar char="Ø"/>
            </a:pPr>
            <a:r>
              <a:rPr lang="en-US" sz="3100" dirty="0">
                <a:latin typeface="Arial Narrow" panose="020B0606020202030204" pitchFamily="34" charset="0"/>
              </a:rPr>
              <a:t>Offered every Quarter</a:t>
            </a:r>
          </a:p>
          <a:p>
            <a:pPr>
              <a:buFont typeface="Wingdings" panose="05000000000000000000" pitchFamily="2" charset="2"/>
              <a:buChar char="Ø"/>
            </a:pPr>
            <a:r>
              <a:rPr lang="en-US" sz="3100" dirty="0">
                <a:latin typeface="Arial Narrow" panose="020B0606020202030204" pitchFamily="34" charset="0"/>
              </a:rPr>
              <a:t>1 unit course</a:t>
            </a:r>
          </a:p>
          <a:p>
            <a:pPr>
              <a:buFont typeface="Wingdings" panose="05000000000000000000" pitchFamily="2" charset="2"/>
              <a:buChar char="Ø"/>
            </a:pPr>
            <a:r>
              <a:rPr lang="en-US" sz="3100" dirty="0">
                <a:latin typeface="Arial Narrow" panose="020B0606020202030204" pitchFamily="34" charset="0"/>
              </a:rPr>
              <a:t>Graded as S/U</a:t>
            </a:r>
          </a:p>
          <a:p>
            <a:pPr marL="0" indent="0">
              <a:buNone/>
            </a:pPr>
            <a:endParaRPr lang="en-US" sz="3100" dirty="0">
              <a:latin typeface="Arial Narrow" panose="020B0606020202030204" pitchFamily="34" charset="0"/>
            </a:endParaRPr>
          </a:p>
          <a:p>
            <a:pPr marL="0" indent="0">
              <a:buNone/>
            </a:pPr>
            <a:r>
              <a:rPr lang="en-US" sz="3100" dirty="0">
                <a:latin typeface="Arial Narrow" panose="020B0606020202030204" pitchFamily="34" charset="0"/>
              </a:rPr>
              <a:t>Please check website for more information: </a:t>
            </a:r>
            <a:r>
              <a:rPr lang="en-US" sz="3100" dirty="0">
                <a:latin typeface="Arial Narrow" panose="020B0606020202030204" pitchFamily="34" charset="0"/>
                <a:hlinkClick r:id="rId3"/>
              </a:rPr>
              <a:t>https://engineering.uci.edu/dept/eecs/events/seminar-series</a:t>
            </a:r>
            <a:r>
              <a:rPr lang="en-US" sz="3100" dirty="0">
                <a:latin typeface="Arial Narrow" panose="020B0606020202030204" pitchFamily="34" charset="0"/>
              </a:rPr>
              <a:t> </a:t>
            </a:r>
          </a:p>
        </p:txBody>
      </p:sp>
      <p:sp>
        <p:nvSpPr>
          <p:cNvPr id="4" name="Slide Number Placeholder 3"/>
          <p:cNvSpPr>
            <a:spLocks noGrp="1"/>
          </p:cNvSpPr>
          <p:nvPr>
            <p:ph type="sldNum" sz="quarter" idx="12"/>
          </p:nvPr>
        </p:nvSpPr>
        <p:spPr/>
        <p:txBody>
          <a:bodyPr/>
          <a:lstStyle/>
          <a:p>
            <a:fld id="{0E806263-86C0-1C41-A2C6-E3B4E633ECBC}" type="slidenum">
              <a:rPr lang="en-US" smtClean="0"/>
              <a:t>26</a:t>
            </a:fld>
            <a:endParaRPr lang="en-US"/>
          </a:p>
        </p:txBody>
      </p:sp>
    </p:spTree>
    <p:extLst>
      <p:ext uri="{BB962C8B-B14F-4D97-AF65-F5344CB8AC3E}">
        <p14:creationId xmlns:p14="http://schemas.microsoft.com/office/powerpoint/2010/main" val="2998412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923281"/>
          </a:xfrm>
        </p:spPr>
        <p:txBody>
          <a:bodyPr/>
          <a:lstStyle/>
          <a:p>
            <a:r>
              <a:rPr lang="en-US" dirty="0">
                <a:latin typeface="Arial Narrow" panose="020B0606020202030204" pitchFamily="34" charset="0"/>
              </a:rPr>
              <a:t>PhD Qualifying Exam </a:t>
            </a:r>
          </a:p>
        </p:txBody>
      </p:sp>
      <p:sp>
        <p:nvSpPr>
          <p:cNvPr id="3" name="Content Placeholder 2"/>
          <p:cNvSpPr>
            <a:spLocks noGrp="1"/>
          </p:cNvSpPr>
          <p:nvPr>
            <p:ph idx="1"/>
          </p:nvPr>
        </p:nvSpPr>
        <p:spPr>
          <a:xfrm>
            <a:off x="457200" y="1926992"/>
            <a:ext cx="8229600" cy="4490586"/>
          </a:xfrm>
        </p:spPr>
        <p:txBody>
          <a:bodyPr>
            <a:normAutofit fontScale="47500" lnSpcReduction="20000"/>
          </a:bodyPr>
          <a:lstStyle/>
          <a:p>
            <a:endParaRPr lang="en-US" dirty="0">
              <a:latin typeface="Arial Narrow" panose="020B0606020202030204" pitchFamily="34" charset="0"/>
            </a:endParaRPr>
          </a:p>
          <a:p>
            <a:pPr>
              <a:buFont typeface="Wingdings" panose="05000000000000000000" pitchFamily="2" charset="2"/>
              <a:buChar char="Ø"/>
            </a:pPr>
            <a:r>
              <a:rPr lang="en-US" sz="3800" dirty="0">
                <a:latin typeface="Arial Narrow" panose="020B0606020202030204" pitchFamily="34" charset="0"/>
              </a:rPr>
              <a:t>Set your dissertation topic and completed most of the initial research</a:t>
            </a:r>
          </a:p>
          <a:p>
            <a:pPr>
              <a:buFont typeface="Wingdings" panose="05000000000000000000" pitchFamily="2" charset="2"/>
              <a:buChar char="Ø"/>
            </a:pPr>
            <a:r>
              <a:rPr lang="en-US" sz="3800" dirty="0">
                <a:latin typeface="Arial Narrow" panose="020B0606020202030204" pitchFamily="34" charset="0"/>
              </a:rPr>
              <a:t>Form your Candidacy Committee, which comprises 5 U.C. Academic Senate members. This committee must include:</a:t>
            </a:r>
            <a:br>
              <a:rPr lang="en-US" dirty="0">
                <a:latin typeface="Arial Narrow" panose="020B0606020202030204" pitchFamily="34" charset="0"/>
              </a:rPr>
            </a:br>
            <a:endParaRPr lang="en-US" dirty="0">
              <a:latin typeface="Arial Narrow" panose="020B0606020202030204" pitchFamily="34" charset="0"/>
            </a:endParaRPr>
          </a:p>
          <a:p>
            <a:pPr marL="857250" lvl="1" indent="-457200">
              <a:buFont typeface="Arial" panose="020B0604020202020204" pitchFamily="34" charset="0"/>
              <a:buChar char="•"/>
            </a:pPr>
            <a:r>
              <a:rPr lang="en-US" sz="3400" dirty="0">
                <a:latin typeface="Arial Narrow" panose="020B0606020202030204" pitchFamily="34" charset="0"/>
              </a:rPr>
              <a:t>Chair: Your research advisor. The Chair must be a faculty member of the EECS Department or has a joint appointment.</a:t>
            </a:r>
          </a:p>
          <a:p>
            <a:pPr marL="857250" lvl="1" indent="-457200">
              <a:buFont typeface="Arial" panose="020B0604020202020204" pitchFamily="34" charset="0"/>
              <a:buChar char="•"/>
            </a:pPr>
            <a:r>
              <a:rPr lang="en-US" sz="3400" dirty="0">
                <a:latin typeface="Arial Narrow" panose="020B0606020202030204" pitchFamily="34" charset="0"/>
              </a:rPr>
              <a:t>General Members: At least 2 of the 3, must hold appointment in EECS</a:t>
            </a:r>
          </a:p>
          <a:p>
            <a:pPr marL="857250" lvl="1" indent="-457200">
              <a:buFont typeface="Arial" panose="020B0604020202020204" pitchFamily="34" charset="0"/>
              <a:buChar char="•"/>
            </a:pPr>
            <a:r>
              <a:rPr lang="en-US" sz="3400" dirty="0">
                <a:latin typeface="Arial Narrow" panose="020B0606020202030204" pitchFamily="34" charset="0"/>
              </a:rPr>
              <a:t>Outside Member: Must be a UCI faculty member who does not hold an appointment in EECS.</a:t>
            </a:r>
          </a:p>
          <a:p>
            <a:pPr marL="400050" lvl="1" indent="0">
              <a:buNone/>
            </a:pPr>
            <a:endParaRPr lang="en-US" dirty="0">
              <a:latin typeface="Arial Narrow" panose="020B0606020202030204" pitchFamily="34" charset="0"/>
            </a:endParaRPr>
          </a:p>
          <a:p>
            <a:pPr>
              <a:buFont typeface="Wingdings" panose="05000000000000000000" pitchFamily="2" charset="2"/>
              <a:buChar char="Ø"/>
            </a:pPr>
            <a:r>
              <a:rPr lang="en-US" sz="3800" dirty="0">
                <a:latin typeface="Arial Narrow" panose="020B0606020202030204" pitchFamily="34" charset="0"/>
              </a:rPr>
              <a:t>Submit the </a:t>
            </a:r>
            <a:r>
              <a:rPr lang="en-US" sz="3800" b="1" dirty="0">
                <a:latin typeface="Arial Narrow" panose="020B0606020202030204" pitchFamily="34" charset="0"/>
                <a:hlinkClick r:id="rId3"/>
              </a:rPr>
              <a:t>nomination form</a:t>
            </a:r>
            <a:r>
              <a:rPr lang="en-US" sz="3800" dirty="0">
                <a:latin typeface="Arial Narrow" panose="020B0606020202030204" pitchFamily="34" charset="0"/>
                <a:hlinkClick r:id="rId3"/>
              </a:rPr>
              <a:t> </a:t>
            </a:r>
            <a:r>
              <a:rPr lang="en-US" sz="3800" dirty="0">
                <a:latin typeface="Arial Narrow" panose="020B0606020202030204" pitchFamily="34" charset="0"/>
              </a:rPr>
              <a:t>of your committee to Amy Pham (at least </a:t>
            </a:r>
            <a:r>
              <a:rPr lang="en-US" sz="3800" b="1" dirty="0">
                <a:latin typeface="Arial Narrow" panose="020B0606020202030204" pitchFamily="34" charset="0"/>
              </a:rPr>
              <a:t>two weeks </a:t>
            </a:r>
            <a:r>
              <a:rPr lang="en-US" sz="3800" dirty="0">
                <a:latin typeface="Arial Narrow" panose="020B0606020202030204" pitchFamily="34" charset="0"/>
              </a:rPr>
              <a:t>before the date of the Ph.D. qualifying examination. </a:t>
            </a:r>
          </a:p>
          <a:p>
            <a:pPr>
              <a:buFont typeface="Wingdings" panose="05000000000000000000" pitchFamily="2" charset="2"/>
              <a:buChar char="Ø"/>
            </a:pPr>
            <a:r>
              <a:rPr lang="en-US" sz="3800" dirty="0">
                <a:latin typeface="Arial Narrow" panose="020B0606020202030204" pitchFamily="34" charset="0"/>
              </a:rPr>
              <a:t>The </a:t>
            </a:r>
            <a:r>
              <a:rPr lang="en-US" sz="3800" b="1" dirty="0">
                <a:latin typeface="Arial Narrow" panose="020B0606020202030204" pitchFamily="34" charset="0"/>
              </a:rPr>
              <a:t>PhD Form I will be prepared by Amy </a:t>
            </a:r>
            <a:r>
              <a:rPr lang="en-US" sz="3800" dirty="0">
                <a:latin typeface="Arial Narrow" panose="020B0606020202030204" pitchFamily="34" charset="0"/>
              </a:rPr>
              <a:t>the night before your exam. Graduate Division will send it via DocuSign for signature</a:t>
            </a:r>
          </a:p>
          <a:p>
            <a:pPr>
              <a:buFont typeface="Wingdings" panose="05000000000000000000" pitchFamily="2" charset="2"/>
              <a:buChar char="Ø"/>
            </a:pPr>
            <a:r>
              <a:rPr lang="en-US" sz="3800" dirty="0">
                <a:latin typeface="Arial Narrow" panose="020B0606020202030204" pitchFamily="34" charset="0"/>
              </a:rPr>
              <a:t>Doctoral committee will need to be listed on your PhD Form I</a:t>
            </a:r>
          </a:p>
          <a:p>
            <a:pPr>
              <a:buFont typeface="Wingdings" panose="05000000000000000000" pitchFamily="2" charset="2"/>
              <a:buChar char="Ø"/>
            </a:pPr>
            <a:r>
              <a:rPr lang="en-US" sz="3800" dirty="0">
                <a:latin typeface="Arial Narrow" panose="020B0606020202030204" pitchFamily="34" charset="0"/>
              </a:rPr>
              <a:t>Non-resident students who have passed the Qualifying Examination are eligible for a 100% reduction in their non-resident supplemental tuition for </a:t>
            </a:r>
            <a:r>
              <a:rPr lang="en-US" sz="3800" b="1" dirty="0">
                <a:latin typeface="Arial Narrow" panose="020B0606020202030204" pitchFamily="34" charset="0"/>
              </a:rPr>
              <a:t>9 quarters. (</a:t>
            </a:r>
            <a:r>
              <a:rPr lang="en-US" sz="3800" dirty="0">
                <a:latin typeface="Arial Narrow" panose="020B0606020202030204" pitchFamily="34" charset="0"/>
              </a:rPr>
              <a:t>if you do not confer your degree within the 9 quarters, NRST will be charged until you do so)</a:t>
            </a:r>
          </a:p>
          <a:p>
            <a:pPr marL="0" indent="0">
              <a:buNone/>
            </a:pPr>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27</a:t>
            </a:fld>
            <a:endParaRPr lang="en-US"/>
          </a:p>
        </p:txBody>
      </p:sp>
    </p:spTree>
    <p:extLst>
      <p:ext uri="{BB962C8B-B14F-4D97-AF65-F5344CB8AC3E}">
        <p14:creationId xmlns:p14="http://schemas.microsoft.com/office/powerpoint/2010/main" val="73142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978513"/>
          </a:xfrm>
        </p:spPr>
        <p:txBody>
          <a:bodyPr/>
          <a:lstStyle/>
          <a:p>
            <a:r>
              <a:rPr lang="en-US" dirty="0"/>
              <a:t>Completion of Dissertation</a:t>
            </a:r>
          </a:p>
        </p:txBody>
      </p:sp>
      <p:sp>
        <p:nvSpPr>
          <p:cNvPr id="3" name="Content Placeholder 2"/>
          <p:cNvSpPr>
            <a:spLocks noGrp="1"/>
          </p:cNvSpPr>
          <p:nvPr>
            <p:ph idx="1"/>
          </p:nvPr>
        </p:nvSpPr>
        <p:spPr>
          <a:xfrm>
            <a:off x="457200" y="2141783"/>
            <a:ext cx="8229600" cy="4038088"/>
          </a:xfrm>
        </p:spPr>
        <p:txBody>
          <a:bodyPr>
            <a:normAutofit fontScale="77500" lnSpcReduction="20000"/>
          </a:bodyPr>
          <a:lstStyle/>
          <a:p>
            <a:pPr>
              <a:buFont typeface="Wingdings" panose="05000000000000000000" pitchFamily="2" charset="2"/>
              <a:buChar char="Ø"/>
            </a:pPr>
            <a:endParaRPr lang="en-US" dirty="0"/>
          </a:p>
          <a:p>
            <a:pPr>
              <a:buFont typeface="Wingdings" panose="05000000000000000000" pitchFamily="2" charset="2"/>
              <a:buChar char="Ø"/>
            </a:pPr>
            <a:r>
              <a:rPr lang="en-US" sz="2600" dirty="0">
                <a:latin typeface="Arial Narrow" panose="020B0606020202030204" pitchFamily="34" charset="0"/>
              </a:rPr>
              <a:t>Decide a time and place for your defense, when your doctoral committee members are available.</a:t>
            </a:r>
          </a:p>
          <a:p>
            <a:pPr>
              <a:buFont typeface="Wingdings" panose="05000000000000000000" pitchFamily="2" charset="2"/>
              <a:buChar char="Ø"/>
            </a:pPr>
            <a:r>
              <a:rPr lang="en-US" sz="2600" dirty="0">
                <a:latin typeface="Arial Narrow" panose="020B0606020202030204" pitchFamily="34" charset="0"/>
              </a:rPr>
              <a:t>Inform EECS graduate office, Amy Pham, the time and place with a copy of your abstract (one paragraph describing your presentation) at least one week before the date of your defense.</a:t>
            </a:r>
          </a:p>
          <a:p>
            <a:pPr>
              <a:buFont typeface="Wingdings" panose="05000000000000000000" pitchFamily="2" charset="2"/>
              <a:buChar char="Ø"/>
            </a:pPr>
            <a:r>
              <a:rPr lang="en-US" sz="2600" dirty="0">
                <a:latin typeface="Arial Narrow" panose="020B0606020202030204" pitchFamily="34" charset="0"/>
              </a:rPr>
              <a:t>Doctoral Committee was determined on your PhD form I. Notify Amy if it has changed.</a:t>
            </a:r>
          </a:p>
          <a:p>
            <a:pPr>
              <a:buFont typeface="Wingdings" panose="05000000000000000000" pitchFamily="2" charset="2"/>
              <a:buChar char="Ø"/>
            </a:pPr>
            <a:r>
              <a:rPr lang="en-US" sz="2600" dirty="0">
                <a:latin typeface="Arial Narrow" panose="020B0606020202030204" pitchFamily="34" charset="0"/>
              </a:rPr>
              <a:t>Defend your dissertation </a:t>
            </a:r>
          </a:p>
          <a:p>
            <a:pPr>
              <a:buFont typeface="Wingdings" panose="05000000000000000000" pitchFamily="2" charset="2"/>
              <a:buChar char="Ø"/>
            </a:pPr>
            <a:r>
              <a:rPr lang="en-US" sz="2600" b="1" dirty="0">
                <a:latin typeface="Arial Narrow" panose="020B0606020202030204" pitchFamily="34" charset="0"/>
              </a:rPr>
              <a:t>Ph.D. Form II will be prepared by Amy Pham </a:t>
            </a:r>
            <a:r>
              <a:rPr lang="en-US" sz="2600" dirty="0">
                <a:latin typeface="Arial Narrow" panose="020B0606020202030204" pitchFamily="34" charset="0"/>
              </a:rPr>
              <a:t>the night before you defend.  Graduate Division will send it via DocuSign form signature. </a:t>
            </a:r>
          </a:p>
          <a:p>
            <a:pPr>
              <a:buFont typeface="Wingdings" panose="05000000000000000000" pitchFamily="2" charset="2"/>
              <a:buChar char="Ø"/>
            </a:pPr>
            <a:r>
              <a:rPr lang="en-US" sz="2600" dirty="0">
                <a:latin typeface="Arial Narrow" panose="020B0606020202030204" pitchFamily="34" charset="0"/>
              </a:rPr>
              <a:t>The Standards and Procedures Manual for writing and submitting thesis/dissertations is available at: </a:t>
            </a:r>
            <a:r>
              <a:rPr lang="en-US" sz="2600" dirty="0">
                <a:latin typeface="Arial Narrow" panose="020B0606020202030204" pitchFamily="34" charset="0"/>
                <a:hlinkClick r:id="rId3"/>
              </a:rPr>
              <a:t>http://special.lib.uci.edu/</a:t>
            </a:r>
            <a:endParaRPr lang="en-US" sz="26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0E806263-86C0-1C41-A2C6-E3B4E633ECBC}" type="slidenum">
              <a:rPr lang="en-US" smtClean="0"/>
              <a:t>28</a:t>
            </a:fld>
            <a:endParaRPr lang="en-US"/>
          </a:p>
        </p:txBody>
      </p:sp>
    </p:spTree>
    <p:extLst>
      <p:ext uri="{BB962C8B-B14F-4D97-AF65-F5344CB8AC3E}">
        <p14:creationId xmlns:p14="http://schemas.microsoft.com/office/powerpoint/2010/main" val="244590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6AFB-0566-47E8-BF23-9D971740E081}"/>
              </a:ext>
            </a:extLst>
          </p:cNvPr>
          <p:cNvSpPr>
            <a:spLocks noGrp="1"/>
          </p:cNvSpPr>
          <p:nvPr>
            <p:ph type="title"/>
          </p:nvPr>
        </p:nvSpPr>
        <p:spPr>
          <a:xfrm>
            <a:off x="457200" y="1003710"/>
            <a:ext cx="8229600" cy="959314"/>
          </a:xfrm>
        </p:spPr>
        <p:txBody>
          <a:bodyPr>
            <a:normAutofit fontScale="90000"/>
          </a:bodyPr>
          <a:lstStyle/>
          <a:p>
            <a:br>
              <a:rPr lang="en-US" dirty="0">
                <a:latin typeface="Arial Narrow" panose="020B0606020202030204" pitchFamily="34" charset="0"/>
              </a:rPr>
            </a:br>
            <a:r>
              <a:rPr lang="en-US" dirty="0">
                <a:latin typeface="Arial Narrow" panose="020B0606020202030204" pitchFamily="34" charset="0"/>
              </a:rPr>
              <a:t>DocuSign Form</a:t>
            </a:r>
            <a:br>
              <a:rPr lang="en-US" dirty="0"/>
            </a:br>
            <a:r>
              <a:rPr lang="en-US" dirty="0"/>
              <a:t> </a:t>
            </a:r>
          </a:p>
        </p:txBody>
      </p:sp>
      <p:sp>
        <p:nvSpPr>
          <p:cNvPr id="3" name="Content Placeholder 2">
            <a:extLst>
              <a:ext uri="{FF2B5EF4-FFF2-40B4-BE49-F238E27FC236}">
                <a16:creationId xmlns:a16="http://schemas.microsoft.com/office/drawing/2014/main" id="{E8155F8F-C978-44DC-A9A9-DB2602CF9D75}"/>
              </a:ext>
            </a:extLst>
          </p:cNvPr>
          <p:cNvSpPr>
            <a:spLocks noGrp="1"/>
          </p:cNvSpPr>
          <p:nvPr>
            <p:ph idx="1"/>
          </p:nvPr>
        </p:nvSpPr>
        <p:spPr>
          <a:xfrm>
            <a:off x="348144" y="1971414"/>
            <a:ext cx="8229600" cy="4255418"/>
          </a:xfrm>
        </p:spPr>
        <p:txBody>
          <a:bodyPr>
            <a:normAutofit fontScale="92500" lnSpcReduction="10000"/>
          </a:bodyPr>
          <a:lstStyle/>
          <a:p>
            <a:pPr>
              <a:buFont typeface="Wingdings" panose="05000000000000000000" pitchFamily="2" charset="2"/>
              <a:buChar char="Ø"/>
            </a:pPr>
            <a:r>
              <a:rPr lang="en-US" sz="2200" dirty="0">
                <a:latin typeface="Arial Narrow" panose="020B0606020202030204" pitchFamily="34" charset="0"/>
              </a:rPr>
              <a:t>Forms can only be submitted by using Graduate Division DocuSign forms links</a:t>
            </a:r>
          </a:p>
          <a:p>
            <a:pPr>
              <a:buFont typeface="Wingdings" panose="05000000000000000000" pitchFamily="2" charset="2"/>
              <a:buChar char="Ø"/>
            </a:pPr>
            <a:r>
              <a:rPr lang="en-US" sz="2200" b="1" dirty="0">
                <a:latin typeface="Arial Narrow" panose="020B0606020202030204" pitchFamily="34" charset="0"/>
              </a:rPr>
              <a:t>Forms will be prepared by the EECS Department </a:t>
            </a:r>
            <a:r>
              <a:rPr lang="en-US" sz="2200" dirty="0">
                <a:latin typeface="Arial Narrow" panose="020B0606020202030204" pitchFamily="34" charset="0"/>
              </a:rPr>
              <a:t>staff and sent via DocuSign for signatures.</a:t>
            </a:r>
          </a:p>
          <a:p>
            <a:pPr>
              <a:buFont typeface="Wingdings" panose="05000000000000000000" pitchFamily="2" charset="2"/>
              <a:buChar char="Ø"/>
            </a:pPr>
            <a:r>
              <a:rPr lang="en-US" sz="2200" dirty="0">
                <a:latin typeface="Arial Narrow" panose="020B0606020202030204" pitchFamily="34" charset="0"/>
              </a:rPr>
              <a:t>All forms are routed to the following (the order of signer depends on the form):</a:t>
            </a:r>
            <a:br>
              <a:rPr lang="en-US" sz="2200" dirty="0">
                <a:latin typeface="Arial Narrow" panose="020B0606020202030204" pitchFamily="34" charset="0"/>
              </a:rPr>
            </a:br>
            <a:endParaRPr lang="en-US" sz="2200" dirty="0">
              <a:latin typeface="Arial Narrow" panose="020B0606020202030204" pitchFamily="34" charset="0"/>
            </a:endParaRPr>
          </a:p>
          <a:p>
            <a:pPr lvl="1">
              <a:buFont typeface="Courier New" panose="02070309020205020404" pitchFamily="49" charset="0"/>
              <a:buChar char="o"/>
            </a:pPr>
            <a:r>
              <a:rPr lang="en-US" sz="1800" dirty="0">
                <a:latin typeface="Arial Narrow" panose="020B0606020202030204" pitchFamily="34" charset="0"/>
              </a:rPr>
              <a:t>Student</a:t>
            </a:r>
          </a:p>
          <a:p>
            <a:pPr lvl="1">
              <a:buFont typeface="Courier New" panose="02070309020205020404" pitchFamily="49" charset="0"/>
              <a:buChar char="o"/>
            </a:pPr>
            <a:r>
              <a:rPr lang="en-US" sz="1800" dirty="0">
                <a:latin typeface="Arial Narrow" panose="020B0606020202030204" pitchFamily="34" charset="0"/>
              </a:rPr>
              <a:t>Faculty advisor</a:t>
            </a:r>
          </a:p>
          <a:p>
            <a:pPr lvl="1">
              <a:buFont typeface="Courier New" panose="02070309020205020404" pitchFamily="49" charset="0"/>
              <a:buChar char="o"/>
            </a:pPr>
            <a:r>
              <a:rPr lang="en-US" sz="1800" dirty="0">
                <a:latin typeface="Arial Narrow" panose="020B0606020202030204" pitchFamily="34" charset="0"/>
              </a:rPr>
              <a:t>Department</a:t>
            </a:r>
          </a:p>
          <a:p>
            <a:pPr lvl="1">
              <a:buFont typeface="Courier New" panose="02070309020205020404" pitchFamily="49" charset="0"/>
              <a:buChar char="o"/>
            </a:pPr>
            <a:r>
              <a:rPr lang="en-US" sz="1800" dirty="0">
                <a:latin typeface="Arial Narrow" panose="020B0606020202030204" pitchFamily="34" charset="0"/>
              </a:rPr>
              <a:t>School of Engineering (GPS office)</a:t>
            </a:r>
          </a:p>
          <a:p>
            <a:pPr lvl="1">
              <a:buFont typeface="Courier New" panose="02070309020205020404" pitchFamily="49" charset="0"/>
              <a:buChar char="o"/>
            </a:pPr>
            <a:r>
              <a:rPr lang="en-US" sz="1800" dirty="0">
                <a:latin typeface="Arial Narrow" panose="020B0606020202030204" pitchFamily="34" charset="0"/>
              </a:rPr>
              <a:t>International Center (if applicable)</a:t>
            </a:r>
          </a:p>
          <a:p>
            <a:pPr lvl="1">
              <a:buFont typeface="Courier New" panose="02070309020205020404" pitchFamily="49" charset="0"/>
              <a:buChar char="o"/>
            </a:pPr>
            <a:r>
              <a:rPr lang="en-US" sz="1800" dirty="0">
                <a:latin typeface="Arial Narrow" panose="020B0606020202030204" pitchFamily="34" charset="0"/>
              </a:rPr>
              <a:t>Graduate Division</a:t>
            </a:r>
            <a:br>
              <a:rPr lang="en-US" sz="1800" dirty="0">
                <a:latin typeface="Arial Narrow" panose="020B0606020202030204" pitchFamily="34" charset="0"/>
              </a:rPr>
            </a:br>
            <a:endParaRPr lang="en-US" sz="1800" dirty="0">
              <a:latin typeface="Arial Narrow" panose="020B0606020202030204" pitchFamily="34" charset="0"/>
            </a:endParaRPr>
          </a:p>
          <a:p>
            <a:pPr>
              <a:buFont typeface="Wingdings" panose="05000000000000000000" pitchFamily="2" charset="2"/>
              <a:buChar char="Ø"/>
            </a:pPr>
            <a:endParaRPr lang="en-US" sz="2200" dirty="0">
              <a:latin typeface="Arial Narrow" panose="020B0606020202030204" pitchFamily="34" charset="0"/>
            </a:endParaRPr>
          </a:p>
          <a:p>
            <a:pPr marL="0" indent="0">
              <a:buNone/>
            </a:pPr>
            <a:r>
              <a:rPr lang="en-US" sz="2200" b="1" dirty="0">
                <a:latin typeface="Arial Narrow" panose="020B0606020202030204" pitchFamily="34" charset="0"/>
              </a:rPr>
              <a:t>**</a:t>
            </a:r>
            <a:r>
              <a:rPr lang="en-US" sz="2200" i="1" dirty="0">
                <a:latin typeface="Arial Narrow" panose="020B0606020202030204" pitchFamily="34" charset="0"/>
              </a:rPr>
              <a:t>Please notify Amy Pham when you are ready to submit a form**</a:t>
            </a:r>
            <a:endParaRPr lang="en-US" sz="22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B601E7A4-AFFE-4909-A61E-47825FE74F28}"/>
              </a:ext>
            </a:extLst>
          </p:cNvPr>
          <p:cNvSpPr>
            <a:spLocks noGrp="1"/>
          </p:cNvSpPr>
          <p:nvPr>
            <p:ph type="sldNum" sz="quarter" idx="12"/>
          </p:nvPr>
        </p:nvSpPr>
        <p:spPr/>
        <p:txBody>
          <a:bodyPr/>
          <a:lstStyle/>
          <a:p>
            <a:fld id="{0E806263-86C0-1C41-A2C6-E3B4E633ECBC}" type="slidenum">
              <a:rPr lang="en-US" smtClean="0"/>
              <a:t>29</a:t>
            </a:fld>
            <a:endParaRPr lang="en-US"/>
          </a:p>
        </p:txBody>
      </p:sp>
    </p:spTree>
    <p:extLst>
      <p:ext uri="{BB962C8B-B14F-4D97-AF65-F5344CB8AC3E}">
        <p14:creationId xmlns:p14="http://schemas.microsoft.com/office/powerpoint/2010/main" val="385632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9A33-89B0-4BD7-8422-9078D202D91F}"/>
              </a:ext>
            </a:extLst>
          </p:cNvPr>
          <p:cNvSpPr>
            <a:spLocks noGrp="1"/>
          </p:cNvSpPr>
          <p:nvPr>
            <p:ph type="title"/>
          </p:nvPr>
        </p:nvSpPr>
        <p:spPr>
          <a:xfrm>
            <a:off x="457200" y="1003710"/>
            <a:ext cx="8229600" cy="1324744"/>
          </a:xfrm>
        </p:spPr>
        <p:txBody>
          <a:bodyPr>
            <a:normAutofit fontScale="90000"/>
          </a:bodyPr>
          <a:lstStyle/>
          <a:p>
            <a:br>
              <a:rPr lang="en-US" dirty="0">
                <a:latin typeface="Arial Narrow" panose="020B0606020202030204" pitchFamily="34" charset="0"/>
              </a:rPr>
            </a:br>
            <a:r>
              <a:rPr lang="en-US" dirty="0" err="1">
                <a:latin typeface="+mn-lt"/>
              </a:rPr>
              <a:t>SSoE</a:t>
            </a:r>
            <a:r>
              <a:rPr lang="en-US" dirty="0">
                <a:latin typeface="+mn-lt"/>
              </a:rPr>
              <a:t> Dean</a:t>
            </a:r>
            <a:br>
              <a:rPr lang="en-US" dirty="0">
                <a:latin typeface="+mn-lt"/>
              </a:rPr>
            </a:br>
            <a:r>
              <a:rPr lang="en-US" dirty="0">
                <a:latin typeface="+mn-lt"/>
                <a:hlinkClick r:id="rId2"/>
              </a:rPr>
              <a:t>Dr. Magnus </a:t>
            </a:r>
            <a:r>
              <a:rPr lang="en-US" dirty="0" err="1">
                <a:latin typeface="+mn-lt"/>
                <a:hlinkClick r:id="rId2"/>
              </a:rPr>
              <a:t>Egerstedt</a:t>
            </a:r>
            <a:br>
              <a:rPr lang="en-US" dirty="0"/>
            </a:br>
            <a:endParaRPr lang="en-US" dirty="0"/>
          </a:p>
        </p:txBody>
      </p:sp>
      <p:sp>
        <p:nvSpPr>
          <p:cNvPr id="4" name="Slide Number Placeholder 3">
            <a:extLst>
              <a:ext uri="{FF2B5EF4-FFF2-40B4-BE49-F238E27FC236}">
                <a16:creationId xmlns:a16="http://schemas.microsoft.com/office/drawing/2014/main" id="{D50DA37F-6B64-49F7-9404-8928C6229771}"/>
              </a:ext>
            </a:extLst>
          </p:cNvPr>
          <p:cNvSpPr>
            <a:spLocks noGrp="1"/>
          </p:cNvSpPr>
          <p:nvPr>
            <p:ph type="sldNum" sz="quarter" idx="12"/>
          </p:nvPr>
        </p:nvSpPr>
        <p:spPr/>
        <p:txBody>
          <a:bodyPr/>
          <a:lstStyle/>
          <a:p>
            <a:fld id="{0E806263-86C0-1C41-A2C6-E3B4E633ECBC}" type="slidenum">
              <a:rPr lang="en-US" smtClean="0"/>
              <a:t>3</a:t>
            </a:fld>
            <a:endParaRPr lang="en-US"/>
          </a:p>
        </p:txBody>
      </p:sp>
      <p:pic>
        <p:nvPicPr>
          <p:cNvPr id="5" name="Content Placeholder 4">
            <a:extLst>
              <a:ext uri="{FF2B5EF4-FFF2-40B4-BE49-F238E27FC236}">
                <a16:creationId xmlns:a16="http://schemas.microsoft.com/office/drawing/2014/main" id="{396F4E7B-A33C-4783-8698-6C85EDA64D9C}"/>
              </a:ext>
            </a:extLst>
          </p:cNvPr>
          <p:cNvPicPr>
            <a:picLocks noGrp="1" noChangeAspect="1"/>
          </p:cNvPicPr>
          <p:nvPr>
            <p:ph idx="1"/>
          </p:nvPr>
        </p:nvPicPr>
        <p:blipFill>
          <a:blip r:embed="rId3"/>
          <a:stretch>
            <a:fillRect/>
          </a:stretch>
        </p:blipFill>
        <p:spPr>
          <a:xfrm>
            <a:off x="1654115" y="2507276"/>
            <a:ext cx="5715000" cy="3810000"/>
          </a:xfrm>
          <a:prstGeom prst="rect">
            <a:avLst/>
          </a:prstGeom>
        </p:spPr>
      </p:pic>
    </p:spTree>
    <p:extLst>
      <p:ext uri="{BB962C8B-B14F-4D97-AF65-F5344CB8AC3E}">
        <p14:creationId xmlns:p14="http://schemas.microsoft.com/office/powerpoint/2010/main" val="496004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515"/>
            <a:ext cx="8229600" cy="748528"/>
          </a:xfrm>
          <a:ln>
            <a:solidFill>
              <a:srgbClr val="FFFF00"/>
            </a:solidFill>
          </a:ln>
        </p:spPr>
        <p:txBody>
          <a:bodyPr>
            <a:normAutofit/>
          </a:bodyPr>
          <a:lstStyle/>
          <a:p>
            <a:r>
              <a:rPr lang="en-US" dirty="0">
                <a:latin typeface="Arial Narrow" panose="020B0606020202030204" pitchFamily="34" charset="0"/>
              </a:rPr>
              <a:t>Part-time vs Filing Fee</a:t>
            </a:r>
          </a:p>
        </p:txBody>
      </p:sp>
      <p:sp>
        <p:nvSpPr>
          <p:cNvPr id="3" name="Content Placeholder 2"/>
          <p:cNvSpPr>
            <a:spLocks noGrp="1"/>
          </p:cNvSpPr>
          <p:nvPr>
            <p:ph idx="1"/>
          </p:nvPr>
        </p:nvSpPr>
        <p:spPr>
          <a:xfrm>
            <a:off x="457200" y="1737043"/>
            <a:ext cx="8229600" cy="4915492"/>
          </a:xfrm>
        </p:spPr>
        <p:txBody>
          <a:bodyPr>
            <a:normAutofit fontScale="32500" lnSpcReduction="20000"/>
          </a:bodyPr>
          <a:lstStyle/>
          <a:p>
            <a:pPr marL="0" indent="0">
              <a:buNone/>
            </a:pPr>
            <a:endParaRPr lang="en-US" sz="5600" b="1" dirty="0"/>
          </a:p>
          <a:p>
            <a:pPr marL="0" indent="0">
              <a:buNone/>
            </a:pPr>
            <a:r>
              <a:rPr lang="en-US" sz="5200" b="1" dirty="0">
                <a:latin typeface="Arial Narrow" panose="020B0606020202030204" pitchFamily="34" charset="0"/>
              </a:rPr>
              <a:t>Part-Time Study</a:t>
            </a:r>
          </a:p>
          <a:p>
            <a:pPr marL="0" indent="0">
              <a:buNone/>
            </a:pPr>
            <a:endParaRPr lang="en-US" sz="3600" b="1" dirty="0">
              <a:latin typeface="Arial Narrow" panose="020B0606020202030204" pitchFamily="34" charset="0"/>
            </a:endParaRPr>
          </a:p>
          <a:p>
            <a:r>
              <a:rPr lang="en-US" sz="5600" dirty="0">
                <a:latin typeface="Arial Narrow" panose="020B0606020202030204" pitchFamily="34" charset="0"/>
              </a:rPr>
              <a:t>PhD students cannot be part-time.  </a:t>
            </a:r>
          </a:p>
          <a:p>
            <a:pPr marL="0" indent="0">
              <a:buNone/>
            </a:pPr>
            <a:endParaRPr lang="en-US" sz="4000" dirty="0">
              <a:latin typeface="Arial Narrow" panose="020B0606020202030204" pitchFamily="34" charset="0"/>
            </a:endParaRPr>
          </a:p>
          <a:p>
            <a:pPr marL="0" indent="0">
              <a:buNone/>
            </a:pPr>
            <a:r>
              <a:rPr lang="en-US" sz="5200" b="1" dirty="0">
                <a:latin typeface="Arial Narrow" panose="020B0606020202030204" pitchFamily="34" charset="0"/>
              </a:rPr>
              <a:t>Filing-Fee</a:t>
            </a:r>
          </a:p>
          <a:p>
            <a:pPr marL="0" indent="0">
              <a:buNone/>
            </a:pPr>
            <a:endParaRPr lang="en-US" sz="3600" b="1" dirty="0">
              <a:latin typeface="Arial Narrow" panose="020B0606020202030204" pitchFamily="34" charset="0"/>
            </a:endParaRPr>
          </a:p>
          <a:p>
            <a:r>
              <a:rPr lang="en-US" sz="5600" dirty="0">
                <a:latin typeface="Arial Narrow" panose="020B0606020202030204" pitchFamily="34" charset="0"/>
              </a:rPr>
              <a:t>Filing fees applies to students who have completed all requirements for a terminal Master's degree or a Doctoral degree and are ready for the formal submission of their thesis or dissertation, or the final, formal examination. The filing fee status can be used for </a:t>
            </a:r>
            <a:r>
              <a:rPr lang="en-US" sz="5600" b="1" dirty="0">
                <a:latin typeface="Arial Narrow" panose="020B0606020202030204" pitchFamily="34" charset="0"/>
              </a:rPr>
              <a:t>one quarter only </a:t>
            </a:r>
            <a:r>
              <a:rPr lang="en-US" sz="5600" dirty="0">
                <a:latin typeface="Arial Narrow" panose="020B0606020202030204" pitchFamily="34" charset="0"/>
              </a:rPr>
              <a:t>during the student's entire graduate training. Students applying for Filing Fee status must have been registered in the preceding academic session. A filing fee will not be accepted immediately following an academic leave of absence</a:t>
            </a:r>
          </a:p>
          <a:p>
            <a:endParaRPr lang="en-US" sz="3600" dirty="0">
              <a:latin typeface="Arial Narrow" panose="020B0606020202030204" pitchFamily="34" charset="0"/>
            </a:endParaRPr>
          </a:p>
          <a:p>
            <a:r>
              <a:rPr lang="en-US" sz="5600" dirty="0">
                <a:latin typeface="Arial Narrow" panose="020B0606020202030204" pitchFamily="34" charset="0"/>
              </a:rPr>
              <a:t>You must fill out the Filing Fee Petition, located at Graduate Division Forms, and turn it into your Graduate Coordinator (Amy). Filing Fee students may not be enrolled in units. You will not be considered for Filing Fee status unless this form is submitted.</a:t>
            </a:r>
          </a:p>
          <a:p>
            <a:pPr marL="0" indent="0">
              <a:buNone/>
            </a:pPr>
            <a:endParaRPr lang="en-US" sz="3600" dirty="0">
              <a:latin typeface="Arial Narrow" panose="020B0606020202030204" pitchFamily="34" charset="0"/>
            </a:endParaRPr>
          </a:p>
          <a:p>
            <a:pPr>
              <a:buFont typeface="Arial" charset="0"/>
              <a:buChar char="•"/>
            </a:pPr>
            <a:r>
              <a:rPr lang="en-US" sz="5600" dirty="0">
                <a:latin typeface="Arial Narrow" panose="020B0606020202030204" pitchFamily="34" charset="0"/>
              </a:rPr>
              <a:t>International students can only apply for Part-time or Filing Fee status in the quarter your degree is being conferred.  Additional forms are required for the International Center</a:t>
            </a:r>
          </a:p>
          <a:p>
            <a:pPr>
              <a:buFont typeface="Arial" charset="0"/>
              <a:buChar char="•"/>
            </a:pPr>
            <a:endParaRPr lang="en-US" sz="4800" dirty="0"/>
          </a:p>
          <a:p>
            <a:pPr marL="0" indent="0">
              <a:buNone/>
            </a:pPr>
            <a:endParaRPr lang="en-US" sz="3700" dirty="0"/>
          </a:p>
          <a:p>
            <a:pPr marL="0" indent="0">
              <a:buNone/>
            </a:pPr>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30</a:t>
            </a:fld>
            <a:endParaRPr lang="en-US"/>
          </a:p>
        </p:txBody>
      </p:sp>
    </p:spTree>
    <p:extLst>
      <p:ext uri="{BB962C8B-B14F-4D97-AF65-F5344CB8AC3E}">
        <p14:creationId xmlns:p14="http://schemas.microsoft.com/office/powerpoint/2010/main" val="184245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933155"/>
          </a:xfrm>
        </p:spPr>
        <p:txBody>
          <a:bodyPr/>
          <a:lstStyle/>
          <a:p>
            <a:r>
              <a:rPr lang="en-US" dirty="0">
                <a:latin typeface="Arial Narrow" panose="020B0606020202030204" pitchFamily="34" charset="0"/>
              </a:rPr>
              <a:t>Fees &amp; Tuition </a:t>
            </a:r>
          </a:p>
        </p:txBody>
      </p:sp>
      <p:sp>
        <p:nvSpPr>
          <p:cNvPr id="3" name="Content Placeholder 2"/>
          <p:cNvSpPr>
            <a:spLocks noGrp="1"/>
          </p:cNvSpPr>
          <p:nvPr>
            <p:ph idx="1"/>
          </p:nvPr>
        </p:nvSpPr>
        <p:spPr>
          <a:xfrm>
            <a:off x="304800" y="1936865"/>
            <a:ext cx="8534400" cy="4488873"/>
          </a:xfrm>
        </p:spPr>
        <p:txBody>
          <a:bodyPr>
            <a:normAutofit fontScale="85000" lnSpcReduction="10000"/>
          </a:bodyPr>
          <a:lstStyle/>
          <a:p>
            <a:pPr marL="0" indent="0">
              <a:buNone/>
            </a:pPr>
            <a:endParaRPr lang="en-US" sz="1100" dirty="0"/>
          </a:p>
          <a:p>
            <a:pPr>
              <a:buFont typeface="Wingdings" panose="05000000000000000000" pitchFamily="2" charset="2"/>
              <a:buChar char="Ø"/>
            </a:pPr>
            <a:r>
              <a:rPr lang="en-US" sz="2200" dirty="0">
                <a:latin typeface="Arial Narrow" panose="020B0606020202030204" pitchFamily="34" charset="0"/>
              </a:rPr>
              <a:t>Everyone, domestic and international students, pays the California Resident fee and tuition amount of </a:t>
            </a:r>
            <a:r>
              <a:rPr lang="en-US" sz="2200" b="1" dirty="0">
                <a:latin typeface="Arial Narrow" panose="020B0606020202030204" pitchFamily="34" charset="0"/>
              </a:rPr>
              <a:t>$18,516.84 </a:t>
            </a:r>
            <a:r>
              <a:rPr lang="en-US" sz="2200" dirty="0">
                <a:latin typeface="Arial Narrow" panose="020B0606020202030204" pitchFamily="34" charset="0"/>
              </a:rPr>
              <a:t>for Academic year 2022-23 ($6,206.46 for Fall Quarter, $6115.46 for Winter Quarter and $6,194.92 for Spring Quarter). </a:t>
            </a:r>
          </a:p>
          <a:p>
            <a:pPr>
              <a:buFont typeface="Wingdings" panose="05000000000000000000" pitchFamily="2" charset="2"/>
              <a:buChar char="Ø"/>
            </a:pPr>
            <a:r>
              <a:rPr lang="en-US" sz="2200" dirty="0">
                <a:latin typeface="Arial Narrow" panose="020B0606020202030204" pitchFamily="34" charset="0"/>
              </a:rPr>
              <a:t>Nonresidents (international students and domestic students who have not been established California Residency status) will pay, in addition to the </a:t>
            </a:r>
            <a:r>
              <a:rPr lang="en-US" sz="2200" b="1" dirty="0">
                <a:latin typeface="Arial Narrow" panose="020B0606020202030204" pitchFamily="34" charset="0"/>
              </a:rPr>
              <a:t>$18,516.84 CA Tuition, </a:t>
            </a:r>
            <a:r>
              <a:rPr lang="en-US" sz="2200" dirty="0">
                <a:latin typeface="Arial Narrow" panose="020B0606020202030204" pitchFamily="34" charset="0"/>
              </a:rPr>
              <a:t>a Nonresident Supplemental Tuition of $15,102.00 a year ($5034. per quarter), </a:t>
            </a:r>
            <a:r>
              <a:rPr lang="en-US" sz="2200" b="1" dirty="0">
                <a:latin typeface="Arial Narrow" panose="020B0606020202030204" pitchFamily="34" charset="0"/>
              </a:rPr>
              <a:t>totaling $33,618.84</a:t>
            </a:r>
          </a:p>
          <a:p>
            <a:pPr>
              <a:buFont typeface="Wingdings" panose="05000000000000000000" pitchFamily="2" charset="2"/>
              <a:buChar char="Ø"/>
            </a:pPr>
            <a:r>
              <a:rPr lang="en-US" sz="2200" dirty="0">
                <a:latin typeface="Arial Narrow" panose="020B0606020202030204" pitchFamily="34" charset="0"/>
              </a:rPr>
              <a:t>Out of state domestic student will need to establish residency at the end of Spring 2023</a:t>
            </a:r>
          </a:p>
          <a:p>
            <a:pPr marL="0" indent="0">
              <a:buNone/>
            </a:pPr>
            <a:r>
              <a:rPr lang="en-US" sz="2100" dirty="0">
                <a:latin typeface="Arial Narrow" panose="020B0606020202030204" pitchFamily="34" charset="0"/>
              </a:rPr>
              <a:t>	(submit </a:t>
            </a:r>
            <a:r>
              <a:rPr lang="en-US" sz="2000" dirty="0">
                <a:hlinkClick r:id="rId2"/>
              </a:rPr>
              <a:t> </a:t>
            </a:r>
            <a:r>
              <a:rPr lang="en-US" sz="1900" dirty="0">
                <a:hlinkClick r:id="rId2"/>
              </a:rPr>
              <a:t>Graduate Petition </a:t>
            </a:r>
            <a:r>
              <a:rPr lang="en-US" sz="1900" dirty="0"/>
              <a:t> for Residence Classification </a:t>
            </a:r>
            <a:r>
              <a:rPr lang="en-US" sz="2100" dirty="0">
                <a:latin typeface="Arial Narrow" panose="020B0606020202030204" pitchFamily="34" charset="0"/>
              </a:rPr>
              <a:t>between June 1</a:t>
            </a:r>
            <a:r>
              <a:rPr lang="en-US" sz="2100" baseline="30000" dirty="0">
                <a:latin typeface="Arial Narrow" panose="020B0606020202030204" pitchFamily="34" charset="0"/>
              </a:rPr>
              <a:t>st</a:t>
            </a:r>
            <a:r>
              <a:rPr lang="en-US" sz="2100" dirty="0">
                <a:latin typeface="Arial Narrow" panose="020B0606020202030204" pitchFamily="34" charset="0"/>
              </a:rPr>
              <a:t> –August 1</a:t>
            </a:r>
            <a:r>
              <a:rPr lang="en-US" sz="2100" baseline="30000" dirty="0">
                <a:latin typeface="Arial Narrow" panose="020B0606020202030204" pitchFamily="34" charset="0"/>
              </a:rPr>
              <a:t>st</a:t>
            </a:r>
            <a:r>
              <a:rPr lang="en-US" sz="2100" dirty="0">
                <a:latin typeface="Arial Narrow" panose="020B0606020202030204" pitchFamily="34" charset="0"/>
              </a:rPr>
              <a:t>)</a:t>
            </a:r>
          </a:p>
          <a:p>
            <a:pPr>
              <a:buFont typeface="Wingdings" panose="05000000000000000000" pitchFamily="2" charset="2"/>
              <a:buChar char="Ø"/>
            </a:pPr>
            <a:r>
              <a:rPr lang="en-US" sz="2400" dirty="0">
                <a:latin typeface="Arial Narrow" panose="020B0606020202030204" pitchFamily="34" charset="0"/>
              </a:rPr>
              <a:t>Graduate students are assessed the one-time document fee. Provides lifetime access to official transcripts and academic verifications without a fee for in-person pickup or delivery by USPS</a:t>
            </a:r>
            <a:br>
              <a:rPr lang="en-US" sz="2400" dirty="0">
                <a:latin typeface="Arial Narrow" panose="020B0606020202030204" pitchFamily="34" charset="0"/>
              </a:rPr>
            </a:br>
            <a:endParaRPr lang="en-US" sz="2200" dirty="0">
              <a:latin typeface="Arial Narrow" panose="020B0606020202030204" pitchFamily="34" charset="0"/>
            </a:endParaRPr>
          </a:p>
          <a:p>
            <a:pPr algn="ctr">
              <a:buFont typeface="Wingdings" panose="05000000000000000000" pitchFamily="2" charset="2"/>
              <a:buChar char="Ø"/>
            </a:pPr>
            <a:r>
              <a:rPr lang="en-US" sz="2200" dirty="0">
                <a:latin typeface="Arial Narrow" panose="020B0606020202030204" pitchFamily="34" charset="0"/>
                <a:hlinkClick r:id="rId3"/>
              </a:rPr>
              <a:t>https://www.reg.uci.edu/fees/2022-2023/graduate.html</a:t>
            </a:r>
            <a:r>
              <a:rPr lang="en-US" sz="2200" dirty="0">
                <a:latin typeface="Arial Narrow" panose="020B0606020202030204" pitchFamily="34" charset="0"/>
              </a:rPr>
              <a:t> </a:t>
            </a:r>
          </a:p>
        </p:txBody>
      </p:sp>
      <p:sp>
        <p:nvSpPr>
          <p:cNvPr id="4" name="Slide Number Placeholder 3"/>
          <p:cNvSpPr>
            <a:spLocks noGrp="1"/>
          </p:cNvSpPr>
          <p:nvPr>
            <p:ph type="sldNum" sz="quarter" idx="12"/>
          </p:nvPr>
        </p:nvSpPr>
        <p:spPr/>
        <p:txBody>
          <a:bodyPr/>
          <a:lstStyle/>
          <a:p>
            <a:fld id="{0E806263-86C0-1C41-A2C6-E3B4E633ECBC}" type="slidenum">
              <a:rPr lang="en-US" smtClean="0"/>
              <a:t>31</a:t>
            </a:fld>
            <a:endParaRPr lang="en-US"/>
          </a:p>
        </p:txBody>
      </p:sp>
    </p:spTree>
    <p:extLst>
      <p:ext uri="{BB962C8B-B14F-4D97-AF65-F5344CB8AC3E}">
        <p14:creationId xmlns:p14="http://schemas.microsoft.com/office/powerpoint/2010/main" val="3616318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05" y="859000"/>
            <a:ext cx="8229600" cy="1143000"/>
          </a:xfrm>
        </p:spPr>
        <p:txBody>
          <a:bodyPr>
            <a:normAutofit/>
          </a:bodyPr>
          <a:lstStyle/>
          <a:p>
            <a:r>
              <a:rPr lang="en-US" sz="2900" dirty="0">
                <a:latin typeface="Arial Narrow" panose="020B0606020202030204" pitchFamily="34" charset="0"/>
              </a:rPr>
              <a:t>NonResident Supplemental Tuition (NRST) </a:t>
            </a:r>
            <a:br>
              <a:rPr lang="en-US" sz="2900" dirty="0">
                <a:latin typeface="Arial Narrow" panose="020B0606020202030204" pitchFamily="34" charset="0"/>
              </a:rPr>
            </a:br>
            <a:r>
              <a:rPr lang="en-US" sz="2900" dirty="0">
                <a:latin typeface="Arial Narrow" panose="020B0606020202030204" pitchFamily="34" charset="0"/>
              </a:rPr>
              <a:t>Remission Program</a:t>
            </a:r>
          </a:p>
        </p:txBody>
      </p:sp>
      <p:sp>
        <p:nvSpPr>
          <p:cNvPr id="3" name="Content Placeholder 2"/>
          <p:cNvSpPr>
            <a:spLocks noGrp="1"/>
          </p:cNvSpPr>
          <p:nvPr>
            <p:ph idx="1"/>
          </p:nvPr>
        </p:nvSpPr>
        <p:spPr>
          <a:xfrm>
            <a:off x="377505" y="1988191"/>
            <a:ext cx="8439324" cy="4507907"/>
          </a:xfrm>
        </p:spPr>
        <p:txBody>
          <a:bodyPr>
            <a:normAutofit fontScale="25000" lnSpcReduction="20000"/>
          </a:bodyPr>
          <a:lstStyle/>
          <a:p>
            <a:pPr marL="0" indent="0">
              <a:buNone/>
            </a:pPr>
            <a:r>
              <a:rPr lang="en-US" sz="7200" dirty="0">
                <a:latin typeface="Arial Narrow" panose="020B0606020202030204" pitchFamily="34" charset="0"/>
              </a:rPr>
              <a:t>The non-resident supplemental tuition (NRST) remission initiative program provides NRST fellowship support to</a:t>
            </a:r>
            <a:r>
              <a:rPr lang="en-US" sz="7200" b="1" dirty="0">
                <a:latin typeface="Arial Narrow" panose="020B0606020202030204" pitchFamily="34" charset="0"/>
              </a:rPr>
              <a:t> </a:t>
            </a:r>
            <a:r>
              <a:rPr lang="en-US" sz="7200" dirty="0">
                <a:latin typeface="Arial Narrow" panose="020B0606020202030204" pitchFamily="34" charset="0"/>
              </a:rPr>
              <a:t>international PhD and MFA students in an effort to reduce costs on faculty grants and departmental funds.</a:t>
            </a:r>
            <a:br>
              <a:rPr lang="en-US" sz="7200" dirty="0">
                <a:latin typeface="Arial Narrow" panose="020B0606020202030204" pitchFamily="34" charset="0"/>
              </a:rPr>
            </a:br>
            <a:r>
              <a:rPr lang="en-US" sz="7200" dirty="0">
                <a:latin typeface="Arial Narrow" panose="020B0606020202030204" pitchFamily="34" charset="0"/>
              </a:rPr>
              <a:t> </a:t>
            </a:r>
          </a:p>
          <a:p>
            <a:r>
              <a:rPr lang="en-US" sz="7200" dirty="0">
                <a:latin typeface="Arial Narrow" panose="020B0606020202030204" pitchFamily="34" charset="0"/>
              </a:rPr>
              <a:t>Cohorts enrolling before 2015 – No NRST support</a:t>
            </a:r>
          </a:p>
          <a:p>
            <a:r>
              <a:rPr lang="en-US" sz="7200" dirty="0">
                <a:latin typeface="Arial Narrow" panose="020B0606020202030204" pitchFamily="34" charset="0"/>
              </a:rPr>
              <a:t>Cohorts enrolling 2015-2018: NRST support for years 2 through 4 for PhD students and 2 and 3 for MFA students for students who are employed or on fellowships of equivalent levels that would typically generate remission (25% time for ASE or GSR, equivalent level for fellowship).</a:t>
            </a:r>
          </a:p>
          <a:p>
            <a:r>
              <a:rPr lang="en-US" sz="7200" dirty="0">
                <a:latin typeface="Arial Narrow" panose="020B0606020202030204" pitchFamily="34" charset="0"/>
              </a:rPr>
              <a:t>Cohorts enrolling 2019-2020:  NRST years 2 through 4 for PhD students and years 2 and 3 for MFA students who hold a remission-eligible appointment in an ASE (Teaching Assistant/Associate, Reader or Tutor) or GSR title at a minimum of 25% time. </a:t>
            </a:r>
          </a:p>
          <a:p>
            <a:r>
              <a:rPr lang="en-US" sz="7200" dirty="0">
                <a:latin typeface="Arial Narrow" panose="020B0606020202030204" pitchFamily="34" charset="0"/>
              </a:rPr>
              <a:t>Cohorts enrolling 2021 and beyond:  NRST for years 2 and 3 for PhD and MFA students who are employed or on fellowships of equivalent levels that would typically generate remission (25% time for ASE or GSR, equivalent level for fellowship).</a:t>
            </a:r>
          </a:p>
          <a:p>
            <a:endParaRPr lang="en-US" sz="7200" dirty="0">
              <a:latin typeface="Arial Narrow" panose="020B0606020202030204" pitchFamily="34" charset="0"/>
            </a:endParaRPr>
          </a:p>
          <a:p>
            <a:pPr marL="0" indent="0">
              <a:buNone/>
            </a:pPr>
            <a:r>
              <a:rPr lang="en-US" sz="7200" dirty="0">
                <a:latin typeface="Arial Narrow" panose="020B0606020202030204" pitchFamily="34" charset="0"/>
              </a:rPr>
              <a:t>Students must also meet all other academic requirements for fellowship support (i.e. grades, GPA, etc.) in order to receive NRST support from this program.</a:t>
            </a:r>
            <a:br>
              <a:rPr lang="en-US" sz="7200" dirty="0">
                <a:latin typeface="Arial Narrow" panose="020B0606020202030204" pitchFamily="34" charset="0"/>
              </a:rPr>
            </a:br>
            <a:endParaRPr lang="en-US" sz="4900" dirty="0">
              <a:latin typeface="Arial Narrow" panose="020B0606020202030204" pitchFamily="34" charset="0"/>
            </a:endParaRPr>
          </a:p>
          <a:p>
            <a:pPr marL="0" indent="0" algn="ctr">
              <a:buNone/>
            </a:pPr>
            <a:r>
              <a:rPr lang="en-US" sz="5600" dirty="0">
                <a:latin typeface="Arial Narrow" panose="020B0606020202030204" pitchFamily="34" charset="0"/>
                <a:hlinkClick r:id="rId2"/>
              </a:rPr>
              <a:t>https://www.grad.uci.edu/admissions/international-students/index.php</a:t>
            </a:r>
            <a:r>
              <a:rPr lang="en-US" sz="5600" dirty="0">
                <a:latin typeface="Arial Narrow" panose="020B0606020202030204" pitchFamily="34" charset="0"/>
              </a:rPr>
              <a:t> </a:t>
            </a:r>
          </a:p>
        </p:txBody>
      </p:sp>
      <p:sp>
        <p:nvSpPr>
          <p:cNvPr id="4" name="Slide Number Placeholder 3"/>
          <p:cNvSpPr>
            <a:spLocks noGrp="1"/>
          </p:cNvSpPr>
          <p:nvPr>
            <p:ph type="sldNum" sz="quarter" idx="12"/>
          </p:nvPr>
        </p:nvSpPr>
        <p:spPr/>
        <p:txBody>
          <a:bodyPr/>
          <a:lstStyle/>
          <a:p>
            <a:fld id="{0E806263-86C0-1C41-A2C6-E3B4E633ECBC}" type="slidenum">
              <a:rPr lang="en-US" smtClean="0"/>
              <a:t>32</a:t>
            </a:fld>
            <a:endParaRPr lang="en-US"/>
          </a:p>
        </p:txBody>
      </p:sp>
    </p:spTree>
    <p:extLst>
      <p:ext uri="{BB962C8B-B14F-4D97-AF65-F5344CB8AC3E}">
        <p14:creationId xmlns:p14="http://schemas.microsoft.com/office/powerpoint/2010/main" val="2099954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1431"/>
            <a:ext cx="8229600" cy="1143000"/>
          </a:xfrm>
        </p:spPr>
        <p:txBody>
          <a:bodyPr>
            <a:normAutofit/>
          </a:bodyPr>
          <a:lstStyle/>
          <a:p>
            <a:r>
              <a:rPr lang="en-US" sz="3000" dirty="0">
                <a:latin typeface="Arial Narrow" panose="020B0606020202030204" pitchFamily="34" charset="0"/>
              </a:rPr>
              <a:t>NonResident Supplemental Tuition (NRST) </a:t>
            </a:r>
            <a:br>
              <a:rPr lang="en-US" sz="3000" dirty="0">
                <a:latin typeface="Arial Narrow" panose="020B0606020202030204" pitchFamily="34" charset="0"/>
              </a:rPr>
            </a:br>
            <a:r>
              <a:rPr lang="en-US" sz="3000" dirty="0">
                <a:latin typeface="Arial Narrow" panose="020B0606020202030204" pitchFamily="34" charset="0"/>
              </a:rPr>
              <a:t>Remission Program</a:t>
            </a:r>
          </a:p>
        </p:txBody>
      </p:sp>
      <p:sp>
        <p:nvSpPr>
          <p:cNvPr id="3" name="Content Placeholder 2"/>
          <p:cNvSpPr>
            <a:spLocks noGrp="1"/>
          </p:cNvSpPr>
          <p:nvPr>
            <p:ph idx="1"/>
          </p:nvPr>
        </p:nvSpPr>
        <p:spPr>
          <a:xfrm>
            <a:off x="357447" y="2146710"/>
            <a:ext cx="8229600" cy="4501740"/>
          </a:xfrm>
        </p:spPr>
        <p:txBody>
          <a:bodyPr>
            <a:normAutofit/>
          </a:bodyPr>
          <a:lstStyle/>
          <a:p>
            <a:pPr>
              <a:buFont typeface="Wingdings" panose="05000000000000000000" pitchFamily="2" charset="2"/>
              <a:buChar char="Ø"/>
            </a:pPr>
            <a:r>
              <a:rPr lang="en-US" sz="2200" dirty="0">
                <a:latin typeface="Arial Narrow" panose="020B0606020202030204" pitchFamily="34" charset="0"/>
              </a:rPr>
              <a:t>PhD students entering Fall 2022 are qualified for The Graduate Division’s NRST remission program starting in Fall 2023</a:t>
            </a:r>
            <a:endParaRPr lang="en-US" sz="1000" dirty="0">
              <a:latin typeface="Arial Narrow" panose="020B0606020202030204" pitchFamily="34" charset="0"/>
            </a:endParaRPr>
          </a:p>
          <a:p>
            <a:pPr>
              <a:buFont typeface="Wingdings" panose="05000000000000000000" pitchFamily="2" charset="2"/>
              <a:buChar char="Ø"/>
            </a:pPr>
            <a:r>
              <a:rPr lang="en-US" sz="2200" dirty="0">
                <a:latin typeface="Arial Narrow" panose="020B0606020202030204" pitchFamily="34" charset="0"/>
              </a:rPr>
              <a:t>NRST will be covered by the remission program starting Fall 2023 until Spring 2025 </a:t>
            </a:r>
            <a:r>
              <a:rPr lang="en-US" sz="2200" b="1" dirty="0">
                <a:latin typeface="Arial Narrow" panose="020B0606020202030204" pitchFamily="34" charset="0"/>
              </a:rPr>
              <a:t>or </a:t>
            </a:r>
            <a:r>
              <a:rPr lang="en-US" sz="2200" dirty="0">
                <a:latin typeface="Arial Narrow" panose="020B0606020202030204" pitchFamily="34" charset="0"/>
              </a:rPr>
              <a:t>until you pass your Qualifying Exam, </a:t>
            </a:r>
            <a:r>
              <a:rPr lang="en-US" sz="2200" b="1" dirty="0">
                <a:latin typeface="Arial Narrow" panose="020B0606020202030204" pitchFamily="34" charset="0"/>
              </a:rPr>
              <a:t>whichever comes first</a:t>
            </a:r>
            <a:r>
              <a:rPr lang="en-US" sz="2200" dirty="0">
                <a:latin typeface="Arial Narrow" panose="020B0606020202030204" pitchFamily="34" charset="0"/>
              </a:rPr>
              <a:t>.</a:t>
            </a:r>
          </a:p>
          <a:p>
            <a:pPr>
              <a:buFont typeface="Wingdings" panose="05000000000000000000" pitchFamily="2" charset="2"/>
              <a:buChar char="Ø"/>
            </a:pPr>
            <a:r>
              <a:rPr lang="en-US" sz="2200" dirty="0">
                <a:latin typeface="Arial Narrow" panose="020B0606020202030204" pitchFamily="34" charset="0"/>
              </a:rPr>
              <a:t>In Fall 2023, the TA-ship or GSR appointment will pay a salary and only cover the CA tuition.  The NRST amount of $5034. will be covered by The Graduate Division NRST Remission Program.</a:t>
            </a:r>
          </a:p>
          <a:p>
            <a:pPr marL="0" indent="0">
              <a:buNone/>
            </a:pPr>
            <a:br>
              <a:rPr lang="en-US" sz="1000" dirty="0">
                <a:latin typeface="Arial Narrow" panose="020B0606020202030204" pitchFamily="34" charset="0"/>
              </a:rPr>
            </a:br>
            <a:endParaRPr lang="en-US" sz="1000" dirty="0">
              <a:latin typeface="Arial Narrow" panose="020B0606020202030204" pitchFamily="34" charset="0"/>
            </a:endParaRPr>
          </a:p>
          <a:p>
            <a:pPr marL="0" indent="0">
              <a:buNone/>
            </a:pPr>
            <a:r>
              <a:rPr lang="en-US" sz="2200" dirty="0">
                <a:latin typeface="Arial Narrow" panose="020B0606020202030204" pitchFamily="34" charset="0"/>
              </a:rPr>
              <a:t>*</a:t>
            </a:r>
            <a:r>
              <a:rPr lang="en-US" sz="2000" dirty="0">
                <a:latin typeface="Arial Narrow" panose="020B0606020202030204" pitchFamily="34" charset="0"/>
              </a:rPr>
              <a:t>NOTE: if you change your degree level from PhD to MS, you will no longer qualify for this program and will be required to pay the NRST. </a:t>
            </a:r>
          </a:p>
        </p:txBody>
      </p:sp>
      <p:sp>
        <p:nvSpPr>
          <p:cNvPr id="4" name="Slide Number Placeholder 3"/>
          <p:cNvSpPr>
            <a:spLocks noGrp="1"/>
          </p:cNvSpPr>
          <p:nvPr>
            <p:ph type="sldNum" sz="quarter" idx="12"/>
          </p:nvPr>
        </p:nvSpPr>
        <p:spPr/>
        <p:txBody>
          <a:bodyPr/>
          <a:lstStyle/>
          <a:p>
            <a:fld id="{0E806263-86C0-1C41-A2C6-E3B4E633ECBC}" type="slidenum">
              <a:rPr lang="en-US" smtClean="0"/>
              <a:t>33</a:t>
            </a:fld>
            <a:endParaRPr lang="en-US"/>
          </a:p>
        </p:txBody>
      </p:sp>
    </p:spTree>
    <p:extLst>
      <p:ext uri="{BB962C8B-B14F-4D97-AF65-F5344CB8AC3E}">
        <p14:creationId xmlns:p14="http://schemas.microsoft.com/office/powerpoint/2010/main" val="3608652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928607"/>
          </a:xfrm>
          <a:ln>
            <a:solidFill>
              <a:srgbClr val="FFFF00"/>
            </a:solidFill>
          </a:ln>
        </p:spPr>
        <p:txBody>
          <a:bodyPr>
            <a:normAutofit fontScale="90000"/>
          </a:bodyPr>
          <a:lstStyle/>
          <a:p>
            <a:r>
              <a:rPr lang="en-US" dirty="0">
                <a:latin typeface="Arial Narrow" panose="020B0606020202030204" pitchFamily="34" charset="0"/>
              </a:rPr>
              <a:t>Curricular Practical Training (CPT)</a:t>
            </a:r>
            <a:br>
              <a:rPr lang="en-US" dirty="0">
                <a:latin typeface="Arial Narrow" panose="020B0606020202030204" pitchFamily="34" charset="0"/>
              </a:rPr>
            </a:br>
            <a:r>
              <a:rPr lang="en-US" dirty="0">
                <a:latin typeface="Arial Narrow" panose="020B0606020202030204" pitchFamily="34" charset="0"/>
              </a:rPr>
              <a:t>Immigration requirements</a:t>
            </a:r>
          </a:p>
        </p:txBody>
      </p:sp>
      <p:sp>
        <p:nvSpPr>
          <p:cNvPr id="3" name="Content Placeholder 2"/>
          <p:cNvSpPr>
            <a:spLocks noGrp="1"/>
          </p:cNvSpPr>
          <p:nvPr>
            <p:ph idx="1"/>
          </p:nvPr>
        </p:nvSpPr>
        <p:spPr>
          <a:xfrm>
            <a:off x="457200" y="2013359"/>
            <a:ext cx="8229600" cy="4482740"/>
          </a:xfrm>
          <a:ln>
            <a:solidFill>
              <a:schemeClr val="bg1"/>
            </a:solidFill>
          </a:ln>
        </p:spPr>
        <p:txBody>
          <a:bodyPr>
            <a:normAutofit fontScale="25000" lnSpcReduction="20000"/>
          </a:bodyPr>
          <a:lstStyle/>
          <a:p>
            <a:pPr marL="0" indent="0" algn="ctr">
              <a:buNone/>
            </a:pPr>
            <a:r>
              <a:rPr lang="en-US" sz="6400" dirty="0">
                <a:latin typeface="Arial Narrow" panose="020B0606020202030204" pitchFamily="34" charset="0"/>
              </a:rPr>
              <a:t>Curricular based off-campus internship/work permission for F-1 international students</a:t>
            </a:r>
          </a:p>
          <a:p>
            <a:endParaRPr lang="en-US" sz="5600" b="1" dirty="0">
              <a:latin typeface="Arial Narrow" panose="020B0606020202030204" pitchFamily="34" charset="0"/>
            </a:endParaRPr>
          </a:p>
          <a:p>
            <a:pPr marL="0" indent="0">
              <a:buNone/>
            </a:pPr>
            <a:r>
              <a:rPr lang="en-US" sz="7200" b="1" dirty="0">
                <a:latin typeface="Arial Narrow" panose="020B0606020202030204" pitchFamily="34" charset="0"/>
              </a:rPr>
              <a:t>Eligibility:</a:t>
            </a:r>
          </a:p>
          <a:p>
            <a:endParaRPr lang="en-US" sz="5600" b="1" dirty="0">
              <a:latin typeface="Arial Narrow" panose="020B0606020202030204" pitchFamily="34" charset="0"/>
            </a:endParaRPr>
          </a:p>
          <a:p>
            <a:pPr marL="285750" indent="-285750">
              <a:buFont typeface="Wingdings" panose="05000000000000000000" pitchFamily="2" charset="2"/>
              <a:buChar char="§"/>
            </a:pPr>
            <a:r>
              <a:rPr lang="en-US" sz="6400" dirty="0">
                <a:latin typeface="Arial Narrow" panose="020B0606020202030204" pitchFamily="34" charset="0"/>
              </a:rPr>
              <a:t>F-1 Student enrolled for at least one (consecutive) academic year before you are eligible to apply for CPT</a:t>
            </a:r>
          </a:p>
          <a:p>
            <a:pPr marL="285750" indent="-285750">
              <a:buFont typeface="Wingdings" panose="05000000000000000000" pitchFamily="2" charset="2"/>
              <a:buChar char="§"/>
            </a:pPr>
            <a:r>
              <a:rPr lang="en-US" sz="6400" dirty="0">
                <a:latin typeface="Arial Narrow" panose="020B0606020202030204" pitchFamily="34" charset="0"/>
              </a:rPr>
              <a:t>Job offer must be related to your field of study </a:t>
            </a:r>
          </a:p>
          <a:p>
            <a:pPr marL="285750" indent="-285750">
              <a:buFont typeface="Wingdings" panose="05000000000000000000" pitchFamily="2" charset="2"/>
              <a:buChar char="§"/>
            </a:pPr>
            <a:r>
              <a:rPr lang="en-US" sz="6400" dirty="0">
                <a:latin typeface="Arial Narrow" panose="020B0606020202030204" pitchFamily="34" charset="0"/>
              </a:rPr>
              <a:t>You must obtain CPT authorization PRIOR to beginning your internship </a:t>
            </a:r>
          </a:p>
          <a:p>
            <a:pPr marL="285750" indent="-285750">
              <a:buFont typeface="Wingdings" panose="05000000000000000000" pitchFamily="2" charset="2"/>
              <a:buChar char="§"/>
            </a:pPr>
            <a:r>
              <a:rPr lang="en-US" sz="6400" dirty="0">
                <a:latin typeface="Arial Narrow" panose="020B0606020202030204" pitchFamily="34" charset="0"/>
              </a:rPr>
              <a:t>Must be registered for ENGR 291 </a:t>
            </a:r>
          </a:p>
          <a:p>
            <a:pPr marL="285750" indent="-285750">
              <a:buFont typeface="Wingdings" panose="05000000000000000000" pitchFamily="2" charset="2"/>
              <a:buChar char="§"/>
            </a:pPr>
            <a:r>
              <a:rPr lang="en-US" sz="6400" dirty="0">
                <a:latin typeface="Arial Narrow" panose="020B0606020202030204" pitchFamily="34" charset="0"/>
              </a:rPr>
              <a:t>Must be enrolled and </a:t>
            </a:r>
            <a:r>
              <a:rPr lang="en-US" sz="6400" b="1" u="sng" dirty="0">
                <a:latin typeface="Arial Narrow" panose="020B0606020202030204" pitchFamily="34" charset="0"/>
              </a:rPr>
              <a:t>cannot</a:t>
            </a:r>
            <a:r>
              <a:rPr lang="en-US" sz="6400" dirty="0">
                <a:latin typeface="Arial Narrow" panose="020B0606020202030204" pitchFamily="34" charset="0"/>
              </a:rPr>
              <a:t> be used if you are on "filing fee sta</a:t>
            </a:r>
            <a:r>
              <a:rPr lang="en-US" sz="5600" dirty="0">
                <a:latin typeface="Arial Narrow" panose="020B0606020202030204" pitchFamily="34" charset="0"/>
              </a:rPr>
              <a:t>tus" </a:t>
            </a:r>
          </a:p>
          <a:p>
            <a:pPr marL="285750" indent="-285750">
              <a:buFont typeface="Wingdings" panose="05000000000000000000" pitchFamily="2" charset="2"/>
              <a:buChar char="§"/>
            </a:pPr>
            <a:endParaRPr lang="en-US" sz="5600" dirty="0">
              <a:latin typeface="Arial Narrow" panose="020B0606020202030204" pitchFamily="34" charset="0"/>
            </a:endParaRPr>
          </a:p>
          <a:p>
            <a:pPr marL="0" indent="0">
              <a:buNone/>
            </a:pPr>
            <a:r>
              <a:rPr lang="en-US" sz="7200" b="1" dirty="0">
                <a:latin typeface="Arial Narrow" panose="020B0606020202030204" pitchFamily="34" charset="0"/>
              </a:rPr>
              <a:t>Other key points:</a:t>
            </a:r>
          </a:p>
          <a:p>
            <a:endParaRPr lang="en-US" sz="5600" dirty="0">
              <a:latin typeface="Arial Narrow" panose="020B0606020202030204" pitchFamily="34" charset="0"/>
            </a:endParaRPr>
          </a:p>
          <a:p>
            <a:pPr marL="285750" indent="-285750">
              <a:buFont typeface="Wingdings" panose="05000000000000000000" pitchFamily="2" charset="2"/>
              <a:buChar char="§"/>
            </a:pPr>
            <a:r>
              <a:rPr lang="en-US" sz="6400" dirty="0">
                <a:latin typeface="Arial Narrow" panose="020B0606020202030204" pitchFamily="34" charset="0"/>
              </a:rPr>
              <a:t>Can only intern/work part time, up to 20 hours a week during the academic year</a:t>
            </a:r>
          </a:p>
          <a:p>
            <a:pPr marL="285750" indent="-285750">
              <a:buFont typeface="Wingdings" panose="05000000000000000000" pitchFamily="2" charset="2"/>
              <a:buChar char="§"/>
            </a:pPr>
            <a:r>
              <a:rPr lang="en-US" sz="6400" dirty="0">
                <a:latin typeface="Arial Narrow" panose="020B0606020202030204" pitchFamily="34" charset="0"/>
              </a:rPr>
              <a:t>Can intern/work full time, up to 40 hours a week during the summer</a:t>
            </a:r>
          </a:p>
          <a:p>
            <a:pPr marL="0" indent="0" algn="ctr">
              <a:buNone/>
            </a:pPr>
            <a:endParaRPr lang="en-US" sz="6400" dirty="0">
              <a:latin typeface="Arial Narrow" panose="020B0606020202030204" pitchFamily="34" charset="0"/>
            </a:endParaRPr>
          </a:p>
          <a:p>
            <a:pPr marL="0" indent="0" algn="ctr">
              <a:buNone/>
            </a:pPr>
            <a:r>
              <a:rPr lang="en-US" sz="6400" dirty="0">
                <a:latin typeface="Arial Narrow" panose="020B0606020202030204" pitchFamily="34" charset="0"/>
              </a:rPr>
              <a:t>More information: International  Center’s website:</a:t>
            </a:r>
          </a:p>
          <a:p>
            <a:pPr marL="0" indent="0" algn="ctr">
              <a:buNone/>
            </a:pPr>
            <a:r>
              <a:rPr lang="en-US" sz="6400" dirty="0">
                <a:latin typeface="Arial Narrow" panose="020B0606020202030204" pitchFamily="34" charset="0"/>
                <a:hlinkClick r:id="rId3"/>
              </a:rPr>
              <a:t>http://www.ic.uci.edu/students/F1Current/cpt.php</a:t>
            </a:r>
            <a:r>
              <a:rPr lang="en-US" sz="6400" dirty="0">
                <a:latin typeface="Arial Narrow" panose="020B0606020202030204" pitchFamily="34" charset="0"/>
              </a:rPr>
              <a:t> </a:t>
            </a:r>
          </a:p>
          <a:p>
            <a:endParaRPr lang="en-US" sz="4300" dirty="0"/>
          </a:p>
        </p:txBody>
      </p:sp>
      <p:sp>
        <p:nvSpPr>
          <p:cNvPr id="4" name="Slide Number Placeholder 3"/>
          <p:cNvSpPr>
            <a:spLocks noGrp="1"/>
          </p:cNvSpPr>
          <p:nvPr>
            <p:ph type="sldNum" sz="quarter" idx="12"/>
          </p:nvPr>
        </p:nvSpPr>
        <p:spPr/>
        <p:txBody>
          <a:bodyPr/>
          <a:lstStyle/>
          <a:p>
            <a:fld id="{0E806263-86C0-1C41-A2C6-E3B4E633ECBC}" type="slidenum">
              <a:rPr lang="en-US" smtClean="0"/>
              <a:t>34</a:t>
            </a:fld>
            <a:endParaRPr lang="en-US"/>
          </a:p>
        </p:txBody>
      </p:sp>
    </p:spTree>
    <p:extLst>
      <p:ext uri="{BB962C8B-B14F-4D97-AF65-F5344CB8AC3E}">
        <p14:creationId xmlns:p14="http://schemas.microsoft.com/office/powerpoint/2010/main" val="515099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AA3B-EABF-4676-A732-5F95A16A2859}"/>
              </a:ext>
            </a:extLst>
          </p:cNvPr>
          <p:cNvSpPr>
            <a:spLocks noGrp="1"/>
          </p:cNvSpPr>
          <p:nvPr>
            <p:ph type="title"/>
          </p:nvPr>
        </p:nvSpPr>
        <p:spPr>
          <a:xfrm>
            <a:off x="457200" y="1003710"/>
            <a:ext cx="8229600" cy="900591"/>
          </a:xfrm>
        </p:spPr>
        <p:txBody>
          <a:bodyPr>
            <a:normAutofit fontScale="90000"/>
          </a:bodyPr>
          <a:lstStyle/>
          <a:p>
            <a:r>
              <a:rPr lang="en-US" dirty="0">
                <a:latin typeface="Arial Narrow" panose="020B0606020202030204" pitchFamily="34" charset="0"/>
              </a:rPr>
              <a:t>CPT </a:t>
            </a:r>
            <a:br>
              <a:rPr lang="en-US" dirty="0">
                <a:latin typeface="Arial Narrow" panose="020B0606020202030204" pitchFamily="34" charset="0"/>
              </a:rPr>
            </a:br>
            <a:r>
              <a:rPr lang="en-US" dirty="0">
                <a:latin typeface="Arial Narrow" panose="020B0606020202030204" pitchFamily="34" charset="0"/>
              </a:rPr>
              <a:t>Academic requirement</a:t>
            </a:r>
          </a:p>
        </p:txBody>
      </p:sp>
      <p:sp>
        <p:nvSpPr>
          <p:cNvPr id="3" name="Content Placeholder 2">
            <a:extLst>
              <a:ext uri="{FF2B5EF4-FFF2-40B4-BE49-F238E27FC236}">
                <a16:creationId xmlns:a16="http://schemas.microsoft.com/office/drawing/2014/main" id="{8AF20A12-7ED7-459C-84D7-380DB07FDB8F}"/>
              </a:ext>
            </a:extLst>
          </p:cNvPr>
          <p:cNvSpPr>
            <a:spLocks noGrp="1"/>
          </p:cNvSpPr>
          <p:nvPr>
            <p:ph idx="1"/>
          </p:nvPr>
        </p:nvSpPr>
        <p:spPr>
          <a:xfrm>
            <a:off x="398477" y="2281806"/>
            <a:ext cx="8229600" cy="4093827"/>
          </a:xfrm>
        </p:spPr>
        <p:txBody>
          <a:bodyPr>
            <a:normAutofit fontScale="25000" lnSpcReduction="20000"/>
          </a:bodyPr>
          <a:lstStyle/>
          <a:p>
            <a:pPr marL="0" indent="0">
              <a:buNone/>
            </a:pPr>
            <a:r>
              <a:rPr lang="en-US" sz="7200" b="1" dirty="0">
                <a:latin typeface="Arial Narrow" panose="020B0606020202030204" pitchFamily="34" charset="0"/>
              </a:rPr>
              <a:t>Preparing your CPT Application and Enrolling in ENGR 291 Internship</a:t>
            </a:r>
          </a:p>
          <a:p>
            <a:r>
              <a:rPr lang="en-US" sz="7200" dirty="0">
                <a:latin typeface="Arial Narrow" panose="020B0606020202030204" pitchFamily="34" charset="0"/>
              </a:rPr>
              <a:t>Review International Center’s CPT Online Tutorial </a:t>
            </a:r>
          </a:p>
          <a:p>
            <a:r>
              <a:rPr lang="en-US" sz="7200" dirty="0">
                <a:latin typeface="Arial Narrow" panose="020B0606020202030204" pitchFamily="34" charset="0"/>
                <a:hlinkClick r:id="rId2"/>
              </a:rPr>
              <a:t>CPT Internship Approval Form </a:t>
            </a:r>
            <a:r>
              <a:rPr lang="en-US" sz="7200" dirty="0">
                <a:latin typeface="Arial Narrow" panose="020B0606020202030204" pitchFamily="34" charset="0"/>
              </a:rPr>
              <a:t>(</a:t>
            </a:r>
            <a:r>
              <a:rPr lang="en-US" sz="7200" i="1" dirty="0">
                <a:latin typeface="Arial Narrow" panose="020B0606020202030204" pitchFamily="34" charset="0"/>
              </a:rPr>
              <a:t>for Ph.D. students only</a:t>
            </a:r>
            <a:r>
              <a:rPr lang="en-US" sz="7200" dirty="0">
                <a:latin typeface="Arial Narrow" panose="020B0606020202030204" pitchFamily="34" charset="0"/>
              </a:rPr>
              <a:t>)</a:t>
            </a:r>
          </a:p>
          <a:p>
            <a:r>
              <a:rPr lang="en-US" sz="7200" dirty="0">
                <a:latin typeface="Arial Narrow" panose="020B0606020202030204" pitchFamily="34" charset="0"/>
              </a:rPr>
              <a:t>Independent Study form (</a:t>
            </a:r>
            <a:r>
              <a:rPr lang="en-US" sz="7200" i="1" dirty="0">
                <a:latin typeface="Arial Narrow" panose="020B0606020202030204" pitchFamily="34" charset="0"/>
              </a:rPr>
              <a:t>only if seeking CPT during summer terms</a:t>
            </a:r>
            <a:r>
              <a:rPr lang="en-US" sz="7200" dirty="0">
                <a:latin typeface="Arial Narrow" panose="020B0606020202030204" pitchFamily="34" charset="0"/>
              </a:rPr>
              <a:t>)</a:t>
            </a:r>
            <a:br>
              <a:rPr lang="en-US" sz="7200" dirty="0">
                <a:latin typeface="Arial Narrow" panose="020B0606020202030204" pitchFamily="34" charset="0"/>
              </a:rPr>
            </a:br>
            <a:endParaRPr lang="en-US" sz="7200" dirty="0">
              <a:latin typeface="Arial Narrow" panose="020B0606020202030204" pitchFamily="34" charset="0"/>
            </a:endParaRPr>
          </a:p>
          <a:p>
            <a:pPr marL="0" indent="0">
              <a:buNone/>
            </a:pPr>
            <a:r>
              <a:rPr lang="en-US" sz="7200" b="1" dirty="0">
                <a:latin typeface="Arial Narrow" panose="020B0606020202030204" pitchFamily="34" charset="0"/>
              </a:rPr>
              <a:t>ENGR 291 Internship Course Requirements</a:t>
            </a:r>
          </a:p>
          <a:p>
            <a:r>
              <a:rPr lang="en-US" sz="7200" dirty="0">
                <a:latin typeface="Arial Narrow" panose="020B0606020202030204" pitchFamily="34" charset="0"/>
              </a:rPr>
              <a:t>A 2-page summary report describing the company and its products or services, the technical aspects of the position, courses that you took that helped you prepare for this role, and your professional goals as they relate to your graduate degree at UCI.</a:t>
            </a:r>
          </a:p>
          <a:p>
            <a:r>
              <a:rPr lang="en-US" sz="7200" dirty="0">
                <a:latin typeface="Arial Narrow" panose="020B0606020202030204" pitchFamily="34" charset="0"/>
              </a:rPr>
              <a:t>A rating from your internship supervisor as either good/fair/poor and/or an overall assessment of your work emailed to </a:t>
            </a:r>
            <a:r>
              <a:rPr lang="en-US" sz="7200" dirty="0">
                <a:latin typeface="Arial Narrow" panose="020B0606020202030204" pitchFamily="34" charset="0"/>
                <a:hlinkClick r:id="rId3"/>
              </a:rPr>
              <a:t>gradengr@uci.edu</a:t>
            </a:r>
            <a:r>
              <a:rPr lang="en-US" sz="7200" dirty="0">
                <a:latin typeface="Arial Narrow" panose="020B0606020202030204" pitchFamily="34" charset="0"/>
              </a:rPr>
              <a:t>.</a:t>
            </a:r>
          </a:p>
          <a:p>
            <a:pPr marL="0" indent="0">
              <a:buNone/>
            </a:pPr>
            <a:endParaRPr lang="en-US" sz="4500" b="1" dirty="0">
              <a:latin typeface="Arial Narrow" panose="020B0606020202030204" pitchFamily="34" charset="0"/>
            </a:endParaRPr>
          </a:p>
          <a:p>
            <a:pPr marL="0" indent="0">
              <a:buNone/>
            </a:pPr>
            <a:endParaRPr lang="en-US" b="1" dirty="0">
              <a:latin typeface="Arial Narrow" panose="020B0606020202030204" pitchFamily="34" charset="0"/>
            </a:endParaRPr>
          </a:p>
          <a:p>
            <a:endParaRPr lang="en-US" sz="4300" dirty="0">
              <a:latin typeface="Arial Narrow" panose="020B0606020202030204" pitchFamily="34" charset="0"/>
            </a:endParaRPr>
          </a:p>
          <a:p>
            <a:pPr marL="0" indent="0" algn="ctr">
              <a:buNone/>
            </a:pPr>
            <a:r>
              <a:rPr lang="en-US" sz="5600" dirty="0">
                <a:latin typeface="Arial Narrow" panose="020B0606020202030204" pitchFamily="34" charset="0"/>
              </a:rPr>
              <a:t>For any questions about CPT application, ENGR 291 Internship enrollment, or grading, please visit </a:t>
            </a:r>
            <a:r>
              <a:rPr lang="en-US" sz="5600" dirty="0">
                <a:latin typeface="Arial Narrow" panose="020B0606020202030204" pitchFamily="34" charset="0"/>
                <a:hlinkClick r:id="rId4"/>
              </a:rPr>
              <a:t>https://engineering.uci.edu/current/graduate/curricular-practical-training</a:t>
            </a:r>
            <a:r>
              <a:rPr lang="en-US" sz="5600" dirty="0">
                <a:latin typeface="Arial Narrow" panose="020B0606020202030204" pitchFamily="34" charset="0"/>
              </a:rPr>
              <a:t> or contact </a:t>
            </a:r>
            <a:r>
              <a:rPr lang="en-US" sz="5600" dirty="0">
                <a:latin typeface="Arial Narrow" panose="020B0606020202030204" pitchFamily="34" charset="0"/>
                <a:hlinkClick r:id="rId3"/>
              </a:rPr>
              <a:t>gradengr@uci.edu</a:t>
            </a:r>
            <a:r>
              <a:rPr lang="en-US" sz="5600" dirty="0">
                <a:latin typeface="Arial Narrow" panose="020B0606020202030204" pitchFamily="34" charset="0"/>
              </a:rPr>
              <a:t>.</a:t>
            </a:r>
          </a:p>
          <a:p>
            <a:endParaRPr lang="en-US" dirty="0"/>
          </a:p>
          <a:p>
            <a:endParaRPr lang="en-US" dirty="0"/>
          </a:p>
        </p:txBody>
      </p:sp>
      <p:sp>
        <p:nvSpPr>
          <p:cNvPr id="4" name="Slide Number Placeholder 3">
            <a:extLst>
              <a:ext uri="{FF2B5EF4-FFF2-40B4-BE49-F238E27FC236}">
                <a16:creationId xmlns:a16="http://schemas.microsoft.com/office/drawing/2014/main" id="{81AE501C-EE91-4FC4-95E1-697493D63387}"/>
              </a:ext>
            </a:extLst>
          </p:cNvPr>
          <p:cNvSpPr>
            <a:spLocks noGrp="1"/>
          </p:cNvSpPr>
          <p:nvPr>
            <p:ph type="sldNum" sz="quarter" idx="12"/>
          </p:nvPr>
        </p:nvSpPr>
        <p:spPr/>
        <p:txBody>
          <a:bodyPr/>
          <a:lstStyle/>
          <a:p>
            <a:fld id="{0E806263-86C0-1C41-A2C6-E3B4E633ECBC}" type="slidenum">
              <a:rPr lang="en-US" smtClean="0"/>
              <a:t>35</a:t>
            </a:fld>
            <a:endParaRPr lang="en-US"/>
          </a:p>
        </p:txBody>
      </p:sp>
    </p:spTree>
    <p:extLst>
      <p:ext uri="{BB962C8B-B14F-4D97-AF65-F5344CB8AC3E}">
        <p14:creationId xmlns:p14="http://schemas.microsoft.com/office/powerpoint/2010/main" val="2865534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1"/>
            <a:ext cx="8229600" cy="798964"/>
          </a:xfrm>
          <a:ln>
            <a:solidFill>
              <a:srgbClr val="FFFF00"/>
            </a:solidFill>
          </a:ln>
        </p:spPr>
        <p:txBody>
          <a:bodyPr/>
          <a:lstStyle/>
          <a:p>
            <a:r>
              <a:rPr lang="en-US" dirty="0"/>
              <a:t>Optional Practical Training (OPT)</a:t>
            </a:r>
          </a:p>
        </p:txBody>
      </p:sp>
      <p:sp>
        <p:nvSpPr>
          <p:cNvPr id="3" name="Content Placeholder 2"/>
          <p:cNvSpPr>
            <a:spLocks noGrp="1"/>
          </p:cNvSpPr>
          <p:nvPr>
            <p:ph idx="1"/>
          </p:nvPr>
        </p:nvSpPr>
        <p:spPr>
          <a:xfrm>
            <a:off x="274319" y="1802675"/>
            <a:ext cx="8846741" cy="4898571"/>
          </a:xfrm>
        </p:spPr>
        <p:txBody>
          <a:bodyPr>
            <a:normAutofit fontScale="25000" lnSpcReduction="20000"/>
          </a:bodyPr>
          <a:lstStyle/>
          <a:p>
            <a:pPr marL="0" indent="0">
              <a:buNone/>
            </a:pPr>
            <a:endParaRPr lang="en-US" sz="6400" dirty="0"/>
          </a:p>
          <a:p>
            <a:pPr marL="0" indent="0">
              <a:buNone/>
            </a:pPr>
            <a:r>
              <a:rPr lang="en-US" sz="7200" dirty="0">
                <a:latin typeface="Arial Narrow" panose="020B0606020202030204" pitchFamily="34" charset="0"/>
              </a:rPr>
              <a:t>Optional Practical Training (OPT) is work authorization available to international students who have been in valid F-1 status for one academic year and who plan to seek employment in the U.S. in their field of study.</a:t>
            </a:r>
          </a:p>
          <a:p>
            <a:pPr marL="0" indent="0">
              <a:buNone/>
            </a:pPr>
            <a:endParaRPr lang="en-US" sz="7200" dirty="0">
              <a:latin typeface="Arial Narrow" panose="020B0606020202030204" pitchFamily="34" charset="0"/>
            </a:endParaRPr>
          </a:p>
          <a:p>
            <a:pPr marL="0" indent="0">
              <a:buNone/>
            </a:pPr>
            <a:r>
              <a:rPr lang="en-US" sz="7200" b="1" dirty="0">
                <a:latin typeface="Arial Narrow" panose="020B0606020202030204" pitchFamily="34" charset="0"/>
              </a:rPr>
              <a:t>Key points:</a:t>
            </a:r>
            <a:endParaRPr lang="en-US" sz="7200" dirty="0">
              <a:latin typeface="Arial Narrow" panose="020B0606020202030204" pitchFamily="34" charset="0"/>
            </a:endParaRPr>
          </a:p>
          <a:p>
            <a:endParaRPr lang="en-US" sz="7200" dirty="0">
              <a:latin typeface="Arial Narrow" panose="020B0606020202030204" pitchFamily="34" charset="0"/>
            </a:endParaRPr>
          </a:p>
          <a:p>
            <a:pPr>
              <a:buFont typeface="Wingdings" panose="05000000000000000000" pitchFamily="2" charset="2"/>
              <a:buChar char="§"/>
            </a:pPr>
            <a:r>
              <a:rPr lang="en-US" sz="7200" dirty="0">
                <a:latin typeface="Arial Narrow" panose="020B0606020202030204" pitchFamily="34" charset="0"/>
              </a:rPr>
              <a:t>Submit your OPT I-20 request form to the Graduate Coordinator to complete “Completion Verification” section</a:t>
            </a:r>
          </a:p>
          <a:p>
            <a:pPr>
              <a:buFont typeface="Wingdings" panose="05000000000000000000" pitchFamily="2" charset="2"/>
              <a:buChar char="§"/>
            </a:pPr>
            <a:r>
              <a:rPr lang="en-US" sz="7200" dirty="0">
                <a:latin typeface="Arial Narrow" panose="020B0606020202030204" pitchFamily="34" charset="0"/>
              </a:rPr>
              <a:t>The earliest you can apply for OPT is 90 days before your program end date</a:t>
            </a:r>
          </a:p>
          <a:p>
            <a:pPr marL="285750" indent="-285750">
              <a:buFont typeface="Wingdings" panose="05000000000000000000" pitchFamily="2" charset="2"/>
              <a:buChar char="§"/>
            </a:pPr>
            <a:r>
              <a:rPr lang="en-US" sz="7200" dirty="0">
                <a:latin typeface="Arial Narrow" panose="020B0606020202030204" pitchFamily="34" charset="0"/>
              </a:rPr>
              <a:t>The latest date the </a:t>
            </a:r>
            <a:r>
              <a:rPr lang="en-US" sz="7200" i="1" dirty="0">
                <a:latin typeface="Arial Narrow" panose="020B0606020202030204" pitchFamily="34" charset="0"/>
              </a:rPr>
              <a:t>United States Citizenship and Immigration Services</a:t>
            </a:r>
            <a:r>
              <a:rPr lang="en-US" sz="7200" dirty="0">
                <a:latin typeface="Arial Narrow" panose="020B0606020202030204" pitchFamily="34" charset="0"/>
              </a:rPr>
              <a:t> (</a:t>
            </a:r>
            <a:r>
              <a:rPr lang="en-US" sz="7200" i="1" dirty="0">
                <a:latin typeface="Arial Narrow" panose="020B0606020202030204" pitchFamily="34" charset="0"/>
              </a:rPr>
              <a:t>USCIS</a:t>
            </a:r>
            <a:r>
              <a:rPr lang="en-US" sz="7200" dirty="0">
                <a:latin typeface="Arial Narrow" panose="020B0606020202030204" pitchFamily="34" charset="0"/>
              </a:rPr>
              <a:t>) will accept your application is 60 days after your program end date</a:t>
            </a:r>
          </a:p>
          <a:p>
            <a:pPr marL="285750" indent="-285750">
              <a:buFont typeface="Wingdings" panose="05000000000000000000" pitchFamily="2" charset="2"/>
              <a:buChar char="§"/>
            </a:pPr>
            <a:r>
              <a:rPr lang="en-US" sz="7200" dirty="0">
                <a:latin typeface="Arial Narrow" panose="020B0606020202030204" pitchFamily="34" charset="0"/>
              </a:rPr>
              <a:t>Total of 12 months</a:t>
            </a:r>
          </a:p>
          <a:p>
            <a:pPr marL="285750" indent="-285750">
              <a:buFont typeface="Wingdings" panose="05000000000000000000" pitchFamily="2" charset="2"/>
              <a:buChar char="§"/>
            </a:pPr>
            <a:r>
              <a:rPr lang="en-US" sz="7200" dirty="0">
                <a:latin typeface="Arial Narrow" panose="020B0606020202030204" pitchFamily="34" charset="0"/>
              </a:rPr>
              <a:t>24 months of STEM extension eligibility</a:t>
            </a:r>
          </a:p>
          <a:p>
            <a:pPr marL="0" indent="0" algn="ctr">
              <a:buNone/>
            </a:pPr>
            <a:endParaRPr lang="en-US" sz="6400" dirty="0">
              <a:latin typeface="Arial Narrow" panose="020B0606020202030204" pitchFamily="34" charset="0"/>
            </a:endParaRPr>
          </a:p>
          <a:p>
            <a:pPr marL="0" indent="0" algn="ctr">
              <a:buNone/>
            </a:pPr>
            <a:r>
              <a:rPr lang="en-US" sz="6400" dirty="0">
                <a:latin typeface="Arial Narrow" panose="020B0606020202030204" pitchFamily="34" charset="0"/>
              </a:rPr>
              <a:t>More information: International Center’s website (search OPT in the search box)</a:t>
            </a:r>
          </a:p>
          <a:p>
            <a:pPr marL="0" indent="0" algn="ctr">
              <a:buNone/>
            </a:pPr>
            <a:r>
              <a:rPr lang="en-US" sz="6400" dirty="0">
                <a:latin typeface="Arial Narrow" panose="020B0606020202030204" pitchFamily="34" charset="0"/>
                <a:hlinkClick r:id="rId2"/>
              </a:rPr>
              <a:t>http://www.ic.uci.edu/students/F1Current/opt.php</a:t>
            </a:r>
            <a:endParaRPr lang="en-US" sz="6400" dirty="0">
              <a:latin typeface="Arial Narrow" panose="020B0606020202030204" pitchFamily="34" charset="0"/>
            </a:endParaRPr>
          </a:p>
          <a:p>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36</a:t>
            </a:fld>
            <a:endParaRPr lang="en-US"/>
          </a:p>
        </p:txBody>
      </p:sp>
    </p:spTree>
    <p:extLst>
      <p:ext uri="{BB962C8B-B14F-4D97-AF65-F5344CB8AC3E}">
        <p14:creationId xmlns:p14="http://schemas.microsoft.com/office/powerpoint/2010/main" val="408203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710"/>
            <a:ext cx="8229600" cy="890404"/>
          </a:xfrm>
          <a:ln>
            <a:solidFill>
              <a:schemeClr val="tx2"/>
            </a:solidFill>
          </a:ln>
        </p:spPr>
        <p:txBody>
          <a:bodyPr/>
          <a:lstStyle/>
          <a:p>
            <a:r>
              <a:rPr lang="en-US" dirty="0"/>
              <a:t>Important URLs</a:t>
            </a:r>
          </a:p>
        </p:txBody>
      </p:sp>
      <p:sp>
        <p:nvSpPr>
          <p:cNvPr id="3" name="Content Placeholder 2"/>
          <p:cNvSpPr>
            <a:spLocks noGrp="1"/>
          </p:cNvSpPr>
          <p:nvPr>
            <p:ph idx="1"/>
          </p:nvPr>
        </p:nvSpPr>
        <p:spPr>
          <a:xfrm>
            <a:off x="457200" y="1998616"/>
            <a:ext cx="8229600" cy="4497481"/>
          </a:xfrm>
          <a:ln>
            <a:solidFill>
              <a:srgbClr val="FFFF00"/>
            </a:solidFill>
          </a:ln>
        </p:spPr>
        <p:txBody>
          <a:bodyPr>
            <a:normAutofit fontScale="25000" lnSpcReduction="20000"/>
          </a:bodyPr>
          <a:lstStyle/>
          <a:p>
            <a:endParaRPr lang="en-US" sz="5600" b="1" u="sng" dirty="0"/>
          </a:p>
          <a:p>
            <a:pPr marL="0" indent="0">
              <a:buNone/>
            </a:pPr>
            <a:r>
              <a:rPr lang="en-US" sz="5600" b="1" u="sng" dirty="0"/>
              <a:t>EECS Website</a:t>
            </a:r>
            <a:r>
              <a:rPr lang="en-US" sz="5600" b="1" dirty="0"/>
              <a:t>: </a:t>
            </a:r>
            <a:endParaRPr lang="en-US" sz="5600" dirty="0"/>
          </a:p>
          <a:p>
            <a:pPr marL="0" indent="0">
              <a:buNone/>
            </a:pPr>
            <a:r>
              <a:rPr lang="en-US" sz="5600" u="sng" dirty="0">
                <a:hlinkClick r:id="rId3"/>
              </a:rPr>
              <a:t>http://www.eng.uci.edu/dept/eecs/graduate</a:t>
            </a:r>
            <a:endParaRPr lang="en-US" sz="5600" u="sng" dirty="0"/>
          </a:p>
          <a:p>
            <a:pPr marL="0" indent="0">
              <a:buNone/>
            </a:pPr>
            <a:r>
              <a:rPr lang="en-US" sz="5600" dirty="0"/>
              <a:t>Information about degree requirements, degree progression, policies and procedures.</a:t>
            </a:r>
          </a:p>
          <a:p>
            <a:pPr marL="0" indent="0">
              <a:buNone/>
            </a:pPr>
            <a:endParaRPr lang="en-US" sz="5600" dirty="0"/>
          </a:p>
          <a:p>
            <a:pPr marL="0" indent="0">
              <a:buNone/>
            </a:pPr>
            <a:r>
              <a:rPr lang="en-US" sz="5600" b="1" u="sng" dirty="0"/>
              <a:t>School of Engineering website: </a:t>
            </a:r>
          </a:p>
          <a:p>
            <a:pPr marL="0" indent="0">
              <a:buNone/>
            </a:pPr>
            <a:r>
              <a:rPr lang="en-US" sz="5600" dirty="0">
                <a:hlinkClick r:id="rId4"/>
              </a:rPr>
              <a:t>http://www.eng.uci.edu/current/graduate</a:t>
            </a:r>
            <a:endParaRPr lang="en-US" sz="5600" dirty="0"/>
          </a:p>
          <a:p>
            <a:pPr marL="0" indent="0">
              <a:buNone/>
            </a:pPr>
            <a:r>
              <a:rPr lang="en-US" sz="5600" dirty="0"/>
              <a:t>Engineering Student Handbook, Deadlines, forms, Policy procedures and Resources</a:t>
            </a:r>
          </a:p>
          <a:p>
            <a:pPr marL="0" indent="0">
              <a:buNone/>
            </a:pPr>
            <a:endParaRPr lang="en-US" sz="5600" dirty="0"/>
          </a:p>
          <a:p>
            <a:pPr marL="0" indent="0">
              <a:buNone/>
            </a:pPr>
            <a:r>
              <a:rPr lang="en-US" sz="5600" b="1" u="sng" dirty="0"/>
              <a:t>Graduate Division Forms Website:</a:t>
            </a:r>
            <a:endParaRPr lang="en-US" sz="5600" dirty="0"/>
          </a:p>
          <a:p>
            <a:pPr marL="0" indent="0">
              <a:buNone/>
            </a:pPr>
            <a:r>
              <a:rPr lang="en-US" sz="5600" u="sng" dirty="0">
                <a:hlinkClick r:id="rId5"/>
              </a:rPr>
              <a:t>http://www.grad.uci.edu/forms/index.html</a:t>
            </a:r>
            <a:endParaRPr lang="en-US" sz="5600" dirty="0"/>
          </a:p>
          <a:p>
            <a:pPr marL="0" indent="0">
              <a:buNone/>
            </a:pPr>
            <a:r>
              <a:rPr lang="en-US" sz="5600" dirty="0"/>
              <a:t>Almost every form you’ll ever need including Advancements, Petitions, etc.  Included at </a:t>
            </a:r>
            <a:r>
              <a:rPr lang="en-US" sz="5600" u="sng" dirty="0">
                <a:hlinkClick r:id="rId6"/>
              </a:rPr>
              <a:t>http://www.grad.uci.edu</a:t>
            </a:r>
            <a:r>
              <a:rPr lang="en-US" sz="5600" dirty="0"/>
              <a:t> are important dates, deadlines, and other information.</a:t>
            </a:r>
          </a:p>
          <a:p>
            <a:pPr marL="0" indent="0">
              <a:buNone/>
            </a:pPr>
            <a:endParaRPr lang="en-US" sz="5600" dirty="0"/>
          </a:p>
          <a:p>
            <a:pPr marL="0" indent="0">
              <a:buNone/>
            </a:pPr>
            <a:r>
              <a:rPr lang="en-US" sz="5600" b="1" u="sng" dirty="0"/>
              <a:t>International Center Website:</a:t>
            </a:r>
            <a:endParaRPr lang="en-US" sz="5600" dirty="0"/>
          </a:p>
          <a:p>
            <a:pPr marL="0" indent="0">
              <a:buNone/>
            </a:pPr>
            <a:r>
              <a:rPr lang="en-US" sz="5600" u="sng" dirty="0">
                <a:hlinkClick r:id="rId7"/>
              </a:rPr>
              <a:t>http://www.ic.uci.edu/</a:t>
            </a:r>
            <a:endParaRPr lang="en-US" sz="5600" dirty="0"/>
          </a:p>
          <a:p>
            <a:pPr marL="0" indent="0">
              <a:buNone/>
            </a:pPr>
            <a:r>
              <a:rPr lang="en-US" sz="5600" dirty="0"/>
              <a:t>Visa information, OPT/CPT Forms and other important information.</a:t>
            </a:r>
          </a:p>
          <a:p>
            <a:pPr marL="0" indent="0">
              <a:buNone/>
            </a:pPr>
            <a:endParaRPr lang="en-US" sz="5600" dirty="0"/>
          </a:p>
          <a:p>
            <a:pPr marL="0" indent="0">
              <a:buNone/>
            </a:pPr>
            <a:r>
              <a:rPr lang="en-US" sz="5600" b="1" u="sng" dirty="0"/>
              <a:t>Registrar Website:</a:t>
            </a:r>
            <a:endParaRPr lang="en-US" sz="5600" dirty="0"/>
          </a:p>
          <a:p>
            <a:pPr marL="0" indent="0">
              <a:buNone/>
            </a:pPr>
            <a:r>
              <a:rPr lang="en-US" sz="5600" u="sng" dirty="0">
                <a:hlinkClick r:id="rId8"/>
              </a:rPr>
              <a:t>http://www.reg.uci.edu/</a:t>
            </a:r>
            <a:endParaRPr lang="en-US" sz="5600" dirty="0"/>
          </a:p>
          <a:p>
            <a:pPr marL="0" indent="0">
              <a:buNone/>
            </a:pPr>
            <a:r>
              <a:rPr lang="en-US" sz="5600" dirty="0"/>
              <a:t>How to register, enrollment issues, tuition and fees, and other account information.</a:t>
            </a:r>
          </a:p>
          <a:p>
            <a:endParaRPr lang="en-US" dirty="0"/>
          </a:p>
        </p:txBody>
      </p:sp>
      <p:sp>
        <p:nvSpPr>
          <p:cNvPr id="4" name="Slide Number Placeholder 3"/>
          <p:cNvSpPr>
            <a:spLocks noGrp="1"/>
          </p:cNvSpPr>
          <p:nvPr>
            <p:ph type="sldNum" sz="quarter" idx="12"/>
          </p:nvPr>
        </p:nvSpPr>
        <p:spPr/>
        <p:txBody>
          <a:bodyPr/>
          <a:lstStyle/>
          <a:p>
            <a:fld id="{0E806263-86C0-1C41-A2C6-E3B4E633ECBC}" type="slidenum">
              <a:rPr lang="en-US" smtClean="0"/>
              <a:t>37</a:t>
            </a:fld>
            <a:endParaRPr lang="en-US"/>
          </a:p>
        </p:txBody>
      </p:sp>
    </p:spTree>
    <p:extLst>
      <p:ext uri="{BB962C8B-B14F-4D97-AF65-F5344CB8AC3E}">
        <p14:creationId xmlns:p14="http://schemas.microsoft.com/office/powerpoint/2010/main" val="3075823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5B25-1EDC-4BD2-8759-F88415760582}"/>
              </a:ext>
            </a:extLst>
          </p:cNvPr>
          <p:cNvSpPr>
            <a:spLocks noGrp="1"/>
          </p:cNvSpPr>
          <p:nvPr>
            <p:ph type="title"/>
          </p:nvPr>
        </p:nvSpPr>
        <p:spPr>
          <a:xfrm>
            <a:off x="352336" y="969743"/>
            <a:ext cx="8439325" cy="682476"/>
          </a:xfrm>
          <a:ln w="9525">
            <a:solidFill>
              <a:srgbClr val="FFFF00"/>
            </a:solidFill>
          </a:ln>
        </p:spPr>
        <p:txBody>
          <a:bodyPr>
            <a:normAutofit/>
          </a:bodyPr>
          <a:lstStyle/>
          <a:p>
            <a:r>
              <a:rPr lang="en-US" sz="3200" dirty="0"/>
              <a:t>Office Hours</a:t>
            </a:r>
          </a:p>
        </p:txBody>
      </p:sp>
      <p:sp>
        <p:nvSpPr>
          <p:cNvPr id="3" name="Content Placeholder 2">
            <a:extLst>
              <a:ext uri="{FF2B5EF4-FFF2-40B4-BE49-F238E27FC236}">
                <a16:creationId xmlns:a16="http://schemas.microsoft.com/office/drawing/2014/main" id="{FC2685B8-E350-47EF-914E-44978B3B4316}"/>
              </a:ext>
            </a:extLst>
          </p:cNvPr>
          <p:cNvSpPr>
            <a:spLocks noGrp="1"/>
          </p:cNvSpPr>
          <p:nvPr>
            <p:ph sz="half" idx="1"/>
          </p:nvPr>
        </p:nvSpPr>
        <p:spPr>
          <a:xfrm>
            <a:off x="352338" y="1686185"/>
            <a:ext cx="4351089" cy="4843880"/>
          </a:xfrm>
          <a:ln w="9525">
            <a:solidFill>
              <a:srgbClr val="FFFF00"/>
            </a:solidFill>
          </a:ln>
        </p:spPr>
        <p:txBody>
          <a:bodyPr>
            <a:normAutofit fontScale="55000" lnSpcReduction="20000"/>
          </a:bodyPr>
          <a:lstStyle/>
          <a:p>
            <a:pPr marL="0" indent="0">
              <a:buNone/>
            </a:pPr>
            <a:endParaRPr lang="en-US" b="1" dirty="0"/>
          </a:p>
          <a:p>
            <a:pPr marL="0" indent="0">
              <a:buNone/>
            </a:pPr>
            <a:r>
              <a:rPr lang="en-US" b="1" dirty="0"/>
              <a:t>Aparna </a:t>
            </a:r>
            <a:r>
              <a:rPr lang="en-US" b="1" dirty="0" err="1"/>
              <a:t>Chandramowlishwaran</a:t>
            </a:r>
            <a:r>
              <a:rPr lang="en-US" b="1" dirty="0"/>
              <a:t>	</a:t>
            </a:r>
          </a:p>
          <a:p>
            <a:pPr marL="0" indent="0">
              <a:buNone/>
            </a:pPr>
            <a:r>
              <a:rPr lang="en-US" b="1" dirty="0"/>
              <a:t>PhD Graduate Advisor</a:t>
            </a:r>
            <a:br>
              <a:rPr lang="en-US" b="1" dirty="0"/>
            </a:br>
            <a:r>
              <a:rPr lang="en-US" b="1" dirty="0"/>
              <a:t>EECS Department</a:t>
            </a:r>
            <a:br>
              <a:rPr lang="en-US" b="1" dirty="0"/>
            </a:br>
            <a:r>
              <a:rPr lang="en-US" i="1" dirty="0">
                <a:solidFill>
                  <a:schemeClr val="tx1"/>
                </a:solidFill>
              </a:rPr>
              <a:t>EH </a:t>
            </a:r>
            <a:r>
              <a:rPr lang="en-US" i="1" dirty="0"/>
              <a:t>4432</a:t>
            </a:r>
            <a:br>
              <a:rPr lang="en-US" i="1" dirty="0"/>
            </a:br>
            <a:r>
              <a:rPr lang="en-US" dirty="0"/>
              <a:t>EH 2217</a:t>
            </a:r>
          </a:p>
          <a:p>
            <a:pPr marL="0" indent="0">
              <a:buNone/>
            </a:pPr>
            <a:r>
              <a:rPr lang="en-US" dirty="0"/>
              <a:t>Office hours: </a:t>
            </a:r>
            <a:r>
              <a:rPr lang="en-US" dirty="0">
                <a:solidFill>
                  <a:schemeClr val="tx1"/>
                </a:solidFill>
              </a:rPr>
              <a:t>Tuesdays: 1:00PM - 2:00PM</a:t>
            </a:r>
            <a:endParaRPr lang="en-US" dirty="0"/>
          </a:p>
          <a:p>
            <a:pPr marL="0" indent="0">
              <a:buNone/>
            </a:pPr>
            <a:r>
              <a:rPr lang="en-US" dirty="0"/>
              <a:t>Zoom link: </a:t>
            </a:r>
            <a:r>
              <a:rPr lang="en-US" u="sng" dirty="0">
                <a:hlinkClick r:id="rId3"/>
              </a:rPr>
              <a:t>https://uci.zoom.us/j/99217443210</a:t>
            </a:r>
            <a:endParaRPr lang="en-US" u="sng" dirty="0"/>
          </a:p>
          <a:p>
            <a:pPr marL="0" indent="0">
              <a:buNone/>
            </a:pPr>
            <a:r>
              <a:rPr lang="en-US" dirty="0"/>
              <a:t>Email: </a:t>
            </a:r>
            <a:r>
              <a:rPr lang="en-US" i="1" dirty="0">
                <a:hlinkClick r:id="rId4"/>
              </a:rPr>
              <a:t>amowli@uci.edu</a:t>
            </a:r>
            <a:endParaRPr lang="en-US" i="1" dirty="0"/>
          </a:p>
          <a:p>
            <a:pPr marL="0" indent="0">
              <a:buNone/>
            </a:pPr>
            <a:br>
              <a:rPr lang="en-US" i="1" dirty="0"/>
            </a:br>
            <a:br>
              <a:rPr lang="en-US" i="1" dirty="0"/>
            </a:br>
            <a:endParaRPr lang="en-US" i="1" dirty="0"/>
          </a:p>
          <a:p>
            <a:pPr marL="0" indent="0">
              <a:buNone/>
            </a:pPr>
            <a:r>
              <a:rPr lang="en-US" b="1" dirty="0"/>
              <a:t>Amy Pham</a:t>
            </a:r>
          </a:p>
          <a:p>
            <a:pPr marL="0" indent="0">
              <a:buNone/>
            </a:pPr>
            <a:r>
              <a:rPr lang="en-US" b="1" dirty="0"/>
              <a:t>Graduate Program Coordinator</a:t>
            </a:r>
            <a:br>
              <a:rPr lang="en-US" b="1" dirty="0"/>
            </a:br>
            <a:r>
              <a:rPr lang="en-US" b="1" dirty="0"/>
              <a:t>EECS Department</a:t>
            </a:r>
          </a:p>
          <a:p>
            <a:pPr marL="0" indent="0">
              <a:buNone/>
            </a:pPr>
            <a:r>
              <a:rPr lang="en-US" dirty="0"/>
              <a:t>EH 2201</a:t>
            </a:r>
          </a:p>
          <a:p>
            <a:pPr marL="0" indent="0">
              <a:buNone/>
            </a:pPr>
            <a:r>
              <a:rPr lang="en-US" dirty="0"/>
              <a:t>Business hours: M-F 8:00AM - 5:00PM</a:t>
            </a:r>
          </a:p>
          <a:p>
            <a:pPr marL="0" indent="0">
              <a:buNone/>
            </a:pPr>
            <a:r>
              <a:rPr lang="en-US" dirty="0"/>
              <a:t>Office hours: Tuesday: 10:30AM - 11:30AM </a:t>
            </a:r>
          </a:p>
          <a:p>
            <a:pPr marL="0" indent="0">
              <a:buNone/>
            </a:pPr>
            <a:r>
              <a:rPr lang="en-US" dirty="0"/>
              <a:t>Email: </a:t>
            </a:r>
            <a:r>
              <a:rPr lang="en-US" dirty="0">
                <a:hlinkClick r:id="rId5"/>
              </a:rPr>
              <a:t>amy.pham@uci.edu</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88A91C4C-B20E-413B-928F-746A83588C37}"/>
              </a:ext>
            </a:extLst>
          </p:cNvPr>
          <p:cNvSpPr>
            <a:spLocks noGrp="1"/>
          </p:cNvSpPr>
          <p:nvPr>
            <p:ph sz="half" idx="2"/>
          </p:nvPr>
        </p:nvSpPr>
        <p:spPr>
          <a:xfrm>
            <a:off x="4697835" y="1703169"/>
            <a:ext cx="4093827" cy="4809912"/>
          </a:xfrm>
          <a:ln w="9525">
            <a:solidFill>
              <a:srgbClr val="FFFF00"/>
            </a:solidFill>
          </a:ln>
        </p:spPr>
        <p:txBody>
          <a:bodyPr>
            <a:normAutofit fontScale="55000" lnSpcReduction="20000"/>
          </a:bodyPr>
          <a:lstStyle/>
          <a:p>
            <a:pPr marL="0" indent="0">
              <a:buNone/>
            </a:pPr>
            <a:br>
              <a:rPr lang="en-US" b="1" dirty="0"/>
            </a:br>
            <a:r>
              <a:rPr lang="en-US" b="1" dirty="0"/>
              <a:t>Mark Banderas, </a:t>
            </a:r>
          </a:p>
          <a:p>
            <a:pPr marL="0" indent="0">
              <a:buNone/>
            </a:pPr>
            <a:r>
              <a:rPr lang="en-US" b="1" dirty="0"/>
              <a:t>Graduate Counselor</a:t>
            </a:r>
          </a:p>
          <a:p>
            <a:pPr marL="0" indent="0">
              <a:buNone/>
            </a:pPr>
            <a:r>
              <a:rPr lang="en-US" b="1" dirty="0"/>
              <a:t>Graduate and Professional Studies</a:t>
            </a:r>
            <a:br>
              <a:rPr lang="en-US" b="1" dirty="0"/>
            </a:br>
            <a:r>
              <a:rPr lang="en-US" b="1" dirty="0"/>
              <a:t>School of Engineering</a:t>
            </a:r>
          </a:p>
          <a:p>
            <a:pPr marL="0" indent="0">
              <a:buNone/>
            </a:pPr>
            <a:r>
              <a:rPr lang="en-US" dirty="0"/>
              <a:t>204 Rockwell Engineering Center</a:t>
            </a:r>
          </a:p>
          <a:p>
            <a:pPr marL="0" indent="0">
              <a:buNone/>
            </a:pPr>
            <a:r>
              <a:rPr lang="en-US" dirty="0"/>
              <a:t>Business hours: M-F: 9:00AM - 4:00PM, </a:t>
            </a:r>
          </a:p>
          <a:p>
            <a:pPr marL="0" indent="0">
              <a:buNone/>
            </a:pPr>
            <a:r>
              <a:rPr lang="en-US" dirty="0"/>
              <a:t>Closed 12:00PM-1:00PM</a:t>
            </a:r>
          </a:p>
          <a:p>
            <a:pPr marL="0" indent="0">
              <a:buNone/>
            </a:pPr>
            <a:r>
              <a:rPr lang="en-US" dirty="0">
                <a:hlinkClick r:id="rId6"/>
              </a:rPr>
              <a:t>mark.banderas@uci.edu</a:t>
            </a:r>
            <a:endParaRPr lang="en-US" dirty="0"/>
          </a:p>
          <a:p>
            <a:pPr marL="0" indent="0">
              <a:buNone/>
            </a:pPr>
            <a:r>
              <a:rPr lang="en-US" dirty="0"/>
              <a:t>Email for appointment: </a:t>
            </a:r>
            <a:r>
              <a:rPr lang="en-US" dirty="0">
                <a:hlinkClick r:id="rId7"/>
              </a:rPr>
              <a:t>gradengr@uci.edu</a:t>
            </a:r>
            <a:endParaRPr lang="en-US" dirty="0"/>
          </a:p>
          <a:p>
            <a:endParaRPr lang="en-US" dirty="0"/>
          </a:p>
          <a:p>
            <a:pPr marL="0" indent="0">
              <a:buNone/>
            </a:pPr>
            <a:r>
              <a:rPr lang="en-US" b="1" dirty="0"/>
              <a:t>Jean </a:t>
            </a:r>
            <a:r>
              <a:rPr lang="en-US" b="1"/>
              <a:t>Macneil</a:t>
            </a:r>
            <a:endParaRPr lang="en-US" b="1" dirty="0"/>
          </a:p>
          <a:p>
            <a:pPr marL="0" indent="0">
              <a:buNone/>
            </a:pPr>
            <a:r>
              <a:rPr lang="en-US" b="1" dirty="0"/>
              <a:t>Director</a:t>
            </a:r>
          </a:p>
          <a:p>
            <a:pPr marL="0" indent="0">
              <a:buNone/>
            </a:pPr>
            <a:r>
              <a:rPr lang="en-US" b="1" dirty="0"/>
              <a:t>Graduate and Professional Studies</a:t>
            </a:r>
            <a:br>
              <a:rPr lang="en-US" b="1" dirty="0"/>
            </a:br>
            <a:r>
              <a:rPr lang="en-US" b="1" dirty="0"/>
              <a:t>School of Engineering</a:t>
            </a:r>
          </a:p>
          <a:p>
            <a:pPr marL="0" indent="0">
              <a:buNone/>
            </a:pPr>
            <a:r>
              <a:rPr lang="en-US" dirty="0"/>
              <a:t>204 Rockwell Engineering Center</a:t>
            </a:r>
          </a:p>
          <a:p>
            <a:pPr marL="0" indent="0">
              <a:buNone/>
            </a:pPr>
            <a:r>
              <a:rPr lang="en-US" dirty="0"/>
              <a:t>Business hours: M-F: 9:00AM- 4:00PM, </a:t>
            </a:r>
          </a:p>
          <a:p>
            <a:pPr marL="0" indent="0">
              <a:buNone/>
            </a:pPr>
            <a:r>
              <a:rPr lang="en-US" dirty="0"/>
              <a:t>Closed 12:00PM-1:00PM</a:t>
            </a:r>
          </a:p>
          <a:p>
            <a:pPr marL="0" indent="0">
              <a:buNone/>
            </a:pPr>
            <a:r>
              <a:rPr lang="en-US" i="1" dirty="0">
                <a:hlinkClick r:id="rId8"/>
              </a:rPr>
              <a:t>jean.macneil@uci.edu</a:t>
            </a:r>
            <a:endParaRPr lang="en-US" i="1" dirty="0"/>
          </a:p>
          <a:p>
            <a:pPr marL="0" indent="0">
              <a:buNone/>
            </a:pPr>
            <a:r>
              <a:rPr lang="en-US" dirty="0"/>
              <a:t>Email for appointment: </a:t>
            </a:r>
            <a:r>
              <a:rPr lang="en-US" dirty="0">
                <a:hlinkClick r:id="rId7"/>
              </a:rPr>
              <a:t>gradengr@uci.edu</a:t>
            </a:r>
            <a:endParaRPr lang="en-US" dirty="0"/>
          </a:p>
          <a:p>
            <a:endParaRPr lang="en-US" dirty="0"/>
          </a:p>
        </p:txBody>
      </p:sp>
      <p:sp>
        <p:nvSpPr>
          <p:cNvPr id="5" name="Slide Number Placeholder 4">
            <a:extLst>
              <a:ext uri="{FF2B5EF4-FFF2-40B4-BE49-F238E27FC236}">
                <a16:creationId xmlns:a16="http://schemas.microsoft.com/office/drawing/2014/main" id="{9F5F6AC8-D9DE-43EE-BC9A-D678B752BDE9}"/>
              </a:ext>
            </a:extLst>
          </p:cNvPr>
          <p:cNvSpPr>
            <a:spLocks noGrp="1"/>
          </p:cNvSpPr>
          <p:nvPr>
            <p:ph type="sldNum" sz="quarter" idx="12"/>
          </p:nvPr>
        </p:nvSpPr>
        <p:spPr/>
        <p:txBody>
          <a:bodyPr/>
          <a:lstStyle/>
          <a:p>
            <a:fld id="{0E806263-86C0-1C41-A2C6-E3B4E633ECBC}" type="slidenum">
              <a:rPr lang="en-US" smtClean="0"/>
              <a:t>38</a:t>
            </a:fld>
            <a:endParaRPr lang="en-US"/>
          </a:p>
        </p:txBody>
      </p:sp>
      <p:sp>
        <p:nvSpPr>
          <p:cNvPr id="6" name="Rectangle 5">
            <a:extLst>
              <a:ext uri="{FF2B5EF4-FFF2-40B4-BE49-F238E27FC236}">
                <a16:creationId xmlns:a16="http://schemas.microsoft.com/office/drawing/2014/main" id="{073300BE-7AAD-41FA-BD7F-D41BA93ADAB5}"/>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6ED9D10-CC33-4E15-9B2E-927E88A2D8BD}"/>
              </a:ext>
            </a:extLst>
          </p:cNvPr>
          <p:cNvPicPr>
            <a:picLocks noChangeAspect="1"/>
          </p:cNvPicPr>
          <p:nvPr/>
        </p:nvPicPr>
        <p:blipFill>
          <a:blip r:embed="rId9"/>
          <a:stretch>
            <a:fillRect/>
          </a:stretch>
        </p:blipFill>
        <p:spPr>
          <a:xfrm>
            <a:off x="6253923" y="90394"/>
            <a:ext cx="710972" cy="710972"/>
          </a:xfrm>
          <a:prstGeom prst="rect">
            <a:avLst/>
          </a:prstGeom>
          <a:noFill/>
        </p:spPr>
      </p:pic>
    </p:spTree>
    <p:extLst>
      <p:ext uri="{BB962C8B-B14F-4D97-AF65-F5344CB8AC3E}">
        <p14:creationId xmlns:p14="http://schemas.microsoft.com/office/powerpoint/2010/main" val="133993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EECS Department Chair</a:t>
            </a:r>
          </a:p>
        </p:txBody>
      </p:sp>
      <p:sp>
        <p:nvSpPr>
          <p:cNvPr id="6" name="Content Placeholder 5"/>
          <p:cNvSpPr>
            <a:spLocks noGrp="1"/>
          </p:cNvSpPr>
          <p:nvPr>
            <p:ph idx="1"/>
          </p:nvPr>
        </p:nvSpPr>
        <p:spPr>
          <a:xfrm>
            <a:off x="457200" y="1997778"/>
            <a:ext cx="8229600" cy="3979453"/>
          </a:xfrm>
        </p:spPr>
        <p:txBody>
          <a:bodyPr/>
          <a:lstStyle/>
          <a:p>
            <a:pPr marL="0" indent="0" algn="ctr">
              <a:buNone/>
            </a:pPr>
            <a:r>
              <a:rPr lang="en-US" b="1" dirty="0">
                <a:hlinkClick r:id="rId2"/>
              </a:rPr>
              <a:t>Professor Lee </a:t>
            </a:r>
            <a:r>
              <a:rPr lang="en-US" b="1" dirty="0" err="1">
                <a:hlinkClick r:id="rId2"/>
              </a:rPr>
              <a:t>Swindlehurst</a:t>
            </a:r>
            <a:endParaRPr lang="en-US" b="1" dirty="0"/>
          </a:p>
          <a:p>
            <a:pPr marL="0" indent="0" algn="ctr">
              <a:buNone/>
            </a:pPr>
            <a:endParaRPr lang="en-US" b="1" dirty="0"/>
          </a:p>
        </p:txBody>
      </p:sp>
      <p:sp>
        <p:nvSpPr>
          <p:cNvPr id="4" name="Slide Number Placeholder 3"/>
          <p:cNvSpPr>
            <a:spLocks noGrp="1"/>
          </p:cNvSpPr>
          <p:nvPr>
            <p:ph type="sldNum" sz="quarter" idx="12"/>
          </p:nvPr>
        </p:nvSpPr>
        <p:spPr/>
        <p:txBody>
          <a:bodyPr/>
          <a:lstStyle/>
          <a:p>
            <a:fld id="{0E806263-86C0-1C41-A2C6-E3B4E633ECBC}" type="slidenum">
              <a:rPr lang="en-US" smtClean="0"/>
              <a:t>4</a:t>
            </a:fld>
            <a:endParaRPr lang="en-US"/>
          </a:p>
        </p:txBody>
      </p:sp>
      <p:pic>
        <p:nvPicPr>
          <p:cNvPr id="5" name="Picture 4">
            <a:extLst>
              <a:ext uri="{FF2B5EF4-FFF2-40B4-BE49-F238E27FC236}">
                <a16:creationId xmlns:a16="http://schemas.microsoft.com/office/drawing/2014/main" id="{F207FAC6-1E68-490E-A821-B085BDA995D5}"/>
              </a:ext>
            </a:extLst>
          </p:cNvPr>
          <p:cNvPicPr>
            <a:picLocks noChangeAspect="1"/>
          </p:cNvPicPr>
          <p:nvPr/>
        </p:nvPicPr>
        <p:blipFill rotWithShape="1">
          <a:blip r:embed="rId3"/>
          <a:srcRect b="9456"/>
          <a:stretch/>
        </p:blipFill>
        <p:spPr>
          <a:xfrm>
            <a:off x="3347264" y="2798745"/>
            <a:ext cx="2449471" cy="3437920"/>
          </a:xfrm>
          <a:prstGeom prst="rect">
            <a:avLst/>
          </a:prstGeom>
        </p:spPr>
      </p:pic>
      <p:sp>
        <p:nvSpPr>
          <p:cNvPr id="7" name="Rectangle 6">
            <a:extLst>
              <a:ext uri="{FF2B5EF4-FFF2-40B4-BE49-F238E27FC236}">
                <a16:creationId xmlns:a16="http://schemas.microsoft.com/office/drawing/2014/main" id="{A618BDD9-9AE9-4B49-AE21-B890C3FF7C50}"/>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42B345-9760-4530-9290-8A22AC726198}"/>
              </a:ext>
            </a:extLst>
          </p:cNvPr>
          <p:cNvPicPr>
            <a:picLocks noChangeAspect="1"/>
          </p:cNvPicPr>
          <p:nvPr/>
        </p:nvPicPr>
        <p:blipFill>
          <a:blip r:embed="rId4"/>
          <a:stretch>
            <a:fillRect/>
          </a:stretch>
        </p:blipFill>
        <p:spPr>
          <a:xfrm>
            <a:off x="6253923" y="90394"/>
            <a:ext cx="710972" cy="710972"/>
          </a:xfrm>
          <a:prstGeom prst="rect">
            <a:avLst/>
          </a:prstGeom>
          <a:noFill/>
        </p:spPr>
      </p:pic>
      <p:sp>
        <p:nvSpPr>
          <p:cNvPr id="9" name="TextBox 8">
            <a:extLst>
              <a:ext uri="{FF2B5EF4-FFF2-40B4-BE49-F238E27FC236}">
                <a16:creationId xmlns:a16="http://schemas.microsoft.com/office/drawing/2014/main" id="{28EA8BBC-0957-4072-9CF2-FE4E198F7A8F}"/>
              </a:ext>
            </a:extLst>
          </p:cNvPr>
          <p:cNvSpPr txBox="1"/>
          <p:nvPr/>
        </p:nvSpPr>
        <p:spPr>
          <a:xfrm>
            <a:off x="5796735" y="6209024"/>
            <a:ext cx="2449471" cy="261610"/>
          </a:xfrm>
          <a:prstGeom prst="rect">
            <a:avLst/>
          </a:prstGeom>
          <a:noFill/>
        </p:spPr>
        <p:txBody>
          <a:bodyPr wrap="square" rtlCol="0">
            <a:spAutoFit/>
          </a:bodyPr>
          <a:lstStyle/>
          <a:p>
            <a:r>
              <a:rPr lang="en-US" sz="1100" dirty="0"/>
              <a:t>and granddaughter - </a:t>
            </a:r>
          </a:p>
        </p:txBody>
      </p:sp>
    </p:spTree>
    <p:extLst>
      <p:ext uri="{BB962C8B-B14F-4D97-AF65-F5344CB8AC3E}">
        <p14:creationId xmlns:p14="http://schemas.microsoft.com/office/powerpoint/2010/main" val="200478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6F51-C4E0-4C8D-B197-C858955CC89D}"/>
              </a:ext>
            </a:extLst>
          </p:cNvPr>
          <p:cNvSpPr>
            <a:spLocks noGrp="1"/>
          </p:cNvSpPr>
          <p:nvPr>
            <p:ph type="title"/>
          </p:nvPr>
        </p:nvSpPr>
        <p:spPr/>
        <p:txBody>
          <a:bodyPr>
            <a:normAutofit fontScale="90000"/>
          </a:bodyPr>
          <a:lstStyle/>
          <a:p>
            <a:r>
              <a:rPr lang="en-US" dirty="0" err="1"/>
              <a:t>SSoE</a:t>
            </a:r>
            <a:r>
              <a:rPr lang="en-US" dirty="0"/>
              <a:t> Graduate Professional Studies </a:t>
            </a:r>
            <a:br>
              <a:rPr lang="en-US" dirty="0"/>
            </a:br>
            <a:r>
              <a:rPr lang="en-US" dirty="0"/>
              <a:t>(GPS)</a:t>
            </a:r>
          </a:p>
        </p:txBody>
      </p:sp>
      <p:sp>
        <p:nvSpPr>
          <p:cNvPr id="3" name="Content Placeholder 2">
            <a:extLst>
              <a:ext uri="{FF2B5EF4-FFF2-40B4-BE49-F238E27FC236}">
                <a16:creationId xmlns:a16="http://schemas.microsoft.com/office/drawing/2014/main" id="{AC33D4DB-0DC2-4743-B513-E4C6D78922E6}"/>
              </a:ext>
            </a:extLst>
          </p:cNvPr>
          <p:cNvSpPr>
            <a:spLocks noGrp="1"/>
          </p:cNvSpPr>
          <p:nvPr>
            <p:ph sz="half" idx="1"/>
          </p:nvPr>
        </p:nvSpPr>
        <p:spPr>
          <a:xfrm>
            <a:off x="239347" y="2162868"/>
            <a:ext cx="3356403" cy="3979453"/>
          </a:xfrm>
        </p:spPr>
        <p:txBody>
          <a:bodyPr/>
          <a:lstStyle/>
          <a:p>
            <a:pPr marL="0" indent="0">
              <a:buNone/>
            </a:pPr>
            <a:r>
              <a:rPr lang="en-US" sz="2000" dirty="0" err="1"/>
              <a:t>Athina</a:t>
            </a:r>
            <a:r>
              <a:rPr lang="en-US" sz="2000" dirty="0"/>
              <a:t> </a:t>
            </a:r>
            <a:r>
              <a:rPr lang="en-US" sz="2000" dirty="0" err="1"/>
              <a:t>Markopoulou</a:t>
            </a:r>
            <a:endParaRPr lang="en-US" sz="2000" dirty="0"/>
          </a:p>
          <a:p>
            <a:pPr marL="0" indent="0">
              <a:buNone/>
            </a:pPr>
            <a:r>
              <a:rPr lang="en-US" sz="2000" dirty="0"/>
              <a:t>Associate Dean</a:t>
            </a:r>
          </a:p>
          <a:p>
            <a:endParaRPr lang="en-US" dirty="0"/>
          </a:p>
        </p:txBody>
      </p:sp>
      <p:sp>
        <p:nvSpPr>
          <p:cNvPr id="4" name="Content Placeholder 3">
            <a:extLst>
              <a:ext uri="{FF2B5EF4-FFF2-40B4-BE49-F238E27FC236}">
                <a16:creationId xmlns:a16="http://schemas.microsoft.com/office/drawing/2014/main" id="{541E540B-9DA0-4C9F-B6F5-0B421A4747A1}"/>
              </a:ext>
            </a:extLst>
          </p:cNvPr>
          <p:cNvSpPr>
            <a:spLocks noGrp="1"/>
          </p:cNvSpPr>
          <p:nvPr>
            <p:ph sz="half" idx="2"/>
          </p:nvPr>
        </p:nvSpPr>
        <p:spPr>
          <a:xfrm>
            <a:off x="239347" y="4170580"/>
            <a:ext cx="3210249" cy="1263318"/>
          </a:xfrm>
          <a:noFill/>
        </p:spPr>
        <p:txBody>
          <a:bodyPr/>
          <a:lstStyle/>
          <a:p>
            <a:pPr marL="0" indent="0">
              <a:buNone/>
            </a:pPr>
            <a:r>
              <a:rPr lang="en-US" sz="2000" dirty="0"/>
              <a:t>Mark Banderas</a:t>
            </a:r>
            <a:br>
              <a:rPr lang="en-US" sz="2000" dirty="0"/>
            </a:br>
            <a:r>
              <a:rPr lang="en-US" sz="2000" dirty="0"/>
              <a:t>Graduate Counselor</a:t>
            </a:r>
          </a:p>
          <a:p>
            <a:pPr marL="0" indent="0">
              <a:buNone/>
            </a:pPr>
            <a:r>
              <a:rPr lang="en-US" dirty="0"/>
              <a:t>  </a:t>
            </a:r>
          </a:p>
        </p:txBody>
      </p:sp>
      <p:sp>
        <p:nvSpPr>
          <p:cNvPr id="5" name="Slide Number Placeholder 4">
            <a:extLst>
              <a:ext uri="{FF2B5EF4-FFF2-40B4-BE49-F238E27FC236}">
                <a16:creationId xmlns:a16="http://schemas.microsoft.com/office/drawing/2014/main" id="{7969DFA3-5B8A-4FEB-BD20-1F0CA6E01291}"/>
              </a:ext>
            </a:extLst>
          </p:cNvPr>
          <p:cNvSpPr>
            <a:spLocks noGrp="1"/>
          </p:cNvSpPr>
          <p:nvPr>
            <p:ph type="sldNum" sz="quarter" idx="12"/>
          </p:nvPr>
        </p:nvSpPr>
        <p:spPr/>
        <p:txBody>
          <a:bodyPr/>
          <a:lstStyle/>
          <a:p>
            <a:fld id="{0E806263-86C0-1C41-A2C6-E3B4E633ECBC}" type="slidenum">
              <a:rPr lang="en-US" smtClean="0"/>
              <a:t>5</a:t>
            </a:fld>
            <a:endParaRPr lang="en-US"/>
          </a:p>
        </p:txBody>
      </p:sp>
      <p:pic>
        <p:nvPicPr>
          <p:cNvPr id="10" name="Picture 9">
            <a:extLst>
              <a:ext uri="{FF2B5EF4-FFF2-40B4-BE49-F238E27FC236}">
                <a16:creationId xmlns:a16="http://schemas.microsoft.com/office/drawing/2014/main" id="{28C2A75A-C18C-400A-A085-C26D46C0AD77}"/>
              </a:ext>
            </a:extLst>
          </p:cNvPr>
          <p:cNvPicPr>
            <a:picLocks noChangeAspect="1"/>
          </p:cNvPicPr>
          <p:nvPr/>
        </p:nvPicPr>
        <p:blipFill>
          <a:blip r:embed="rId3"/>
          <a:stretch>
            <a:fillRect/>
          </a:stretch>
        </p:blipFill>
        <p:spPr>
          <a:xfrm>
            <a:off x="6555645" y="2434447"/>
            <a:ext cx="1564227" cy="1564227"/>
          </a:xfrm>
          <a:prstGeom prst="rect">
            <a:avLst/>
          </a:prstGeom>
        </p:spPr>
      </p:pic>
      <p:pic>
        <p:nvPicPr>
          <p:cNvPr id="1026" name="Picture 2" descr="Athina Markopoulou">
            <a:extLst>
              <a:ext uri="{FF2B5EF4-FFF2-40B4-BE49-F238E27FC236}">
                <a16:creationId xmlns:a16="http://schemas.microsoft.com/office/drawing/2014/main" id="{7A3943AB-5EC4-4D2A-B6C1-A7DFE5B96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279" y="2443591"/>
            <a:ext cx="1519192" cy="15191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C14EDBB-EECE-4DB0-BA69-A28AF28769FC}"/>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80EC34-71F9-4FE6-A65C-747476177A3A}"/>
              </a:ext>
            </a:extLst>
          </p:cNvPr>
          <p:cNvPicPr>
            <a:picLocks noChangeAspect="1"/>
          </p:cNvPicPr>
          <p:nvPr/>
        </p:nvPicPr>
        <p:blipFill>
          <a:blip r:embed="rId5"/>
          <a:stretch>
            <a:fillRect/>
          </a:stretch>
        </p:blipFill>
        <p:spPr>
          <a:xfrm>
            <a:off x="6253923" y="90394"/>
            <a:ext cx="710972" cy="710972"/>
          </a:xfrm>
          <a:prstGeom prst="rect">
            <a:avLst/>
          </a:prstGeom>
          <a:noFill/>
        </p:spPr>
      </p:pic>
      <p:sp>
        <p:nvSpPr>
          <p:cNvPr id="7" name="TextBox 6">
            <a:extLst>
              <a:ext uri="{FF2B5EF4-FFF2-40B4-BE49-F238E27FC236}">
                <a16:creationId xmlns:a16="http://schemas.microsoft.com/office/drawing/2014/main" id="{FC25B90C-6DD7-40BE-86D1-CA174C386CBD}"/>
              </a:ext>
            </a:extLst>
          </p:cNvPr>
          <p:cNvSpPr txBox="1"/>
          <p:nvPr/>
        </p:nvSpPr>
        <p:spPr>
          <a:xfrm>
            <a:off x="4572000" y="2160924"/>
            <a:ext cx="1739579" cy="707886"/>
          </a:xfrm>
          <a:prstGeom prst="rect">
            <a:avLst/>
          </a:prstGeom>
          <a:noFill/>
        </p:spPr>
        <p:txBody>
          <a:bodyPr wrap="none" rtlCol="0">
            <a:spAutoFit/>
          </a:bodyPr>
          <a:lstStyle/>
          <a:p>
            <a:r>
              <a:rPr lang="en-US" sz="2000" dirty="0"/>
              <a:t>Jean </a:t>
            </a:r>
            <a:r>
              <a:rPr lang="en-US" sz="2000" dirty="0" err="1"/>
              <a:t>Macneil</a:t>
            </a:r>
            <a:endParaRPr lang="en-US" sz="2000" dirty="0"/>
          </a:p>
          <a:p>
            <a:r>
              <a:rPr lang="en-US" sz="2000" dirty="0"/>
              <a:t>Director</a:t>
            </a:r>
          </a:p>
        </p:txBody>
      </p:sp>
      <p:sp>
        <p:nvSpPr>
          <p:cNvPr id="12" name="Content Placeholder 3">
            <a:extLst>
              <a:ext uri="{FF2B5EF4-FFF2-40B4-BE49-F238E27FC236}">
                <a16:creationId xmlns:a16="http://schemas.microsoft.com/office/drawing/2014/main" id="{8E2C612A-FCAF-4B9A-907C-3905D298846C}"/>
              </a:ext>
            </a:extLst>
          </p:cNvPr>
          <p:cNvSpPr txBox="1">
            <a:spLocks/>
          </p:cNvSpPr>
          <p:nvPr/>
        </p:nvSpPr>
        <p:spPr>
          <a:xfrm>
            <a:off x="4572000" y="4170580"/>
            <a:ext cx="3210249" cy="1263318"/>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000" dirty="0" err="1"/>
              <a:t>Enmanuel</a:t>
            </a:r>
            <a:r>
              <a:rPr lang="en-US" sz="2000" dirty="0"/>
              <a:t> Gallardo Jr.</a:t>
            </a:r>
            <a:br>
              <a:rPr lang="en-US" sz="2000" dirty="0"/>
            </a:br>
            <a:r>
              <a:rPr lang="en-US" sz="2000" dirty="0"/>
              <a:t>Administrative Manager</a:t>
            </a:r>
          </a:p>
          <a:p>
            <a:pPr marL="0" indent="0">
              <a:buFont typeface="Arial"/>
              <a:buNone/>
            </a:pPr>
            <a:r>
              <a:rPr lang="en-US" dirty="0"/>
              <a:t>  </a:t>
            </a:r>
          </a:p>
        </p:txBody>
      </p:sp>
      <p:pic>
        <p:nvPicPr>
          <p:cNvPr id="8" name="Picture 2" descr="Enmanuel Gallardo Jr.">
            <a:extLst>
              <a:ext uri="{FF2B5EF4-FFF2-40B4-BE49-F238E27FC236}">
                <a16:creationId xmlns:a16="http://schemas.microsoft.com/office/drawing/2014/main" id="{973E8087-4CAC-46F5-80DD-0DCB62D67C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341"/>
          <a:stretch/>
        </p:blipFill>
        <p:spPr bwMode="auto">
          <a:xfrm>
            <a:off x="6703652" y="4870671"/>
            <a:ext cx="1681396" cy="1591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 Banderas">
            <a:extLst>
              <a:ext uri="{FF2B5EF4-FFF2-40B4-BE49-F238E27FC236}">
                <a16:creationId xmlns:a16="http://schemas.microsoft.com/office/drawing/2014/main" id="{4A7A0180-F707-4F5F-8999-D991394A61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599" y="4775093"/>
            <a:ext cx="1681396" cy="168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2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Advisors</a:t>
            </a:r>
          </a:p>
        </p:txBody>
      </p:sp>
      <p:sp>
        <p:nvSpPr>
          <p:cNvPr id="7" name="Content Placeholder 6"/>
          <p:cNvSpPr>
            <a:spLocks noGrp="1"/>
          </p:cNvSpPr>
          <p:nvPr>
            <p:ph sz="half" idx="1"/>
          </p:nvPr>
        </p:nvSpPr>
        <p:spPr>
          <a:xfrm>
            <a:off x="310393" y="2146710"/>
            <a:ext cx="4303551" cy="3979453"/>
          </a:xfrm>
        </p:spPr>
        <p:txBody>
          <a:bodyPr/>
          <a:lstStyle/>
          <a:p>
            <a:r>
              <a:rPr lang="en-US" sz="2000" b="1" dirty="0">
                <a:hlinkClick r:id="rId3"/>
              </a:rPr>
              <a:t>Prof.  Aparna </a:t>
            </a:r>
            <a:r>
              <a:rPr lang="en-US" sz="2000" b="1" dirty="0" err="1">
                <a:hlinkClick r:id="rId3"/>
              </a:rPr>
              <a:t>Chandramowlishwaran</a:t>
            </a:r>
            <a:r>
              <a:rPr lang="en-US" sz="2000" dirty="0"/>
              <a:t>	</a:t>
            </a:r>
          </a:p>
          <a:p>
            <a:pPr marL="0" indent="0">
              <a:buNone/>
            </a:pPr>
            <a:r>
              <a:rPr lang="en-US" sz="2000" dirty="0"/>
              <a:t>Graduate Advisor – PhD Programs</a:t>
            </a:r>
          </a:p>
        </p:txBody>
      </p:sp>
      <p:sp>
        <p:nvSpPr>
          <p:cNvPr id="4" name="Content Placeholder 3"/>
          <p:cNvSpPr>
            <a:spLocks noGrp="1"/>
          </p:cNvSpPr>
          <p:nvPr>
            <p:ph sz="half" idx="2"/>
          </p:nvPr>
        </p:nvSpPr>
        <p:spPr>
          <a:xfrm>
            <a:off x="4840448" y="2154227"/>
            <a:ext cx="4303551" cy="3979453"/>
          </a:xfrm>
        </p:spPr>
        <p:txBody>
          <a:bodyPr/>
          <a:lstStyle/>
          <a:p>
            <a:r>
              <a:rPr lang="en-US" sz="2000" b="1" dirty="0">
                <a:hlinkClick r:id="rId4"/>
              </a:rPr>
              <a:t>Prof. Syed Jafar</a:t>
            </a:r>
            <a:r>
              <a:rPr lang="en-US" sz="2000" dirty="0"/>
              <a:t>	</a:t>
            </a:r>
          </a:p>
          <a:p>
            <a:pPr marL="0" indent="0">
              <a:buNone/>
            </a:pPr>
            <a:r>
              <a:rPr lang="en-US" sz="2000" dirty="0"/>
              <a:t>Graduate Advisor - MS Programs</a:t>
            </a:r>
          </a:p>
        </p:txBody>
      </p:sp>
      <p:sp>
        <p:nvSpPr>
          <p:cNvPr id="5" name="Slide Number Placeholder 4"/>
          <p:cNvSpPr>
            <a:spLocks noGrp="1"/>
          </p:cNvSpPr>
          <p:nvPr>
            <p:ph type="sldNum" sz="quarter" idx="12"/>
          </p:nvPr>
        </p:nvSpPr>
        <p:spPr/>
        <p:txBody>
          <a:bodyPr/>
          <a:lstStyle/>
          <a:p>
            <a:fld id="{0E806263-86C0-1C41-A2C6-E3B4E633ECBC}" type="slidenum">
              <a:rPr lang="en-US" smtClean="0"/>
              <a:t>6</a:t>
            </a:fld>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022" y="3151856"/>
            <a:ext cx="2776755" cy="2792887"/>
          </a:xfrm>
          <a:prstGeom prst="rect">
            <a:avLst/>
          </a:prstGeom>
        </p:spPr>
      </p:pic>
      <p:pic>
        <p:nvPicPr>
          <p:cNvPr id="8" name="Picture 7">
            <a:extLst>
              <a:ext uri="{FF2B5EF4-FFF2-40B4-BE49-F238E27FC236}">
                <a16:creationId xmlns:a16="http://schemas.microsoft.com/office/drawing/2014/main" id="{C7FB6840-5CB6-4665-A937-4DDDB7F571EA}"/>
              </a:ext>
            </a:extLst>
          </p:cNvPr>
          <p:cNvPicPr>
            <a:picLocks noChangeAspect="1"/>
          </p:cNvPicPr>
          <p:nvPr/>
        </p:nvPicPr>
        <p:blipFill>
          <a:blip r:embed="rId6"/>
          <a:stretch>
            <a:fillRect/>
          </a:stretch>
        </p:blipFill>
        <p:spPr>
          <a:xfrm>
            <a:off x="1126223" y="3273517"/>
            <a:ext cx="2671226" cy="2671226"/>
          </a:xfrm>
          <a:prstGeom prst="rect">
            <a:avLst/>
          </a:prstGeom>
        </p:spPr>
      </p:pic>
      <p:sp>
        <p:nvSpPr>
          <p:cNvPr id="9" name="Rectangle 8">
            <a:extLst>
              <a:ext uri="{FF2B5EF4-FFF2-40B4-BE49-F238E27FC236}">
                <a16:creationId xmlns:a16="http://schemas.microsoft.com/office/drawing/2014/main" id="{8B50BE9F-4CB0-48F3-A393-A58FCABAFFAB}"/>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90DEC5-08A7-42F6-AD4B-C8D3200C9683}"/>
              </a:ext>
            </a:extLst>
          </p:cNvPr>
          <p:cNvPicPr>
            <a:picLocks noChangeAspect="1"/>
          </p:cNvPicPr>
          <p:nvPr/>
        </p:nvPicPr>
        <p:blipFill>
          <a:blip r:embed="rId7"/>
          <a:stretch>
            <a:fillRect/>
          </a:stretch>
        </p:blipFill>
        <p:spPr>
          <a:xfrm>
            <a:off x="6253923" y="90394"/>
            <a:ext cx="710972" cy="710972"/>
          </a:xfrm>
          <a:prstGeom prst="rect">
            <a:avLst/>
          </a:prstGeom>
          <a:noFill/>
        </p:spPr>
      </p:pic>
    </p:spTree>
    <p:extLst>
      <p:ext uri="{BB962C8B-B14F-4D97-AF65-F5344CB8AC3E}">
        <p14:creationId xmlns:p14="http://schemas.microsoft.com/office/powerpoint/2010/main" val="293427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F872-0F25-4243-9BF7-68CC54945F14}"/>
              </a:ext>
            </a:extLst>
          </p:cNvPr>
          <p:cNvSpPr>
            <a:spLocks noGrp="1"/>
          </p:cNvSpPr>
          <p:nvPr>
            <p:ph type="title"/>
          </p:nvPr>
        </p:nvSpPr>
        <p:spPr/>
        <p:txBody>
          <a:bodyPr>
            <a:normAutofit/>
          </a:bodyPr>
          <a:lstStyle/>
          <a:p>
            <a:r>
              <a:rPr lang="en-US" dirty="0"/>
              <a:t>EECS Chief Administrative Officer</a:t>
            </a:r>
          </a:p>
        </p:txBody>
      </p:sp>
      <p:sp>
        <p:nvSpPr>
          <p:cNvPr id="8" name="Content Placeholder 7">
            <a:extLst>
              <a:ext uri="{FF2B5EF4-FFF2-40B4-BE49-F238E27FC236}">
                <a16:creationId xmlns:a16="http://schemas.microsoft.com/office/drawing/2014/main" id="{B4ADA432-6ABB-45C2-AC9D-6FA757209E66}"/>
              </a:ext>
            </a:extLst>
          </p:cNvPr>
          <p:cNvSpPr>
            <a:spLocks noGrp="1"/>
          </p:cNvSpPr>
          <p:nvPr>
            <p:ph sz="half" idx="1"/>
          </p:nvPr>
        </p:nvSpPr>
        <p:spPr>
          <a:xfrm>
            <a:off x="2514600" y="2064470"/>
            <a:ext cx="4114800" cy="4119514"/>
          </a:xfrm>
        </p:spPr>
        <p:txBody>
          <a:bodyPr>
            <a:normAutofit/>
          </a:bodyPr>
          <a:lstStyle/>
          <a:p>
            <a:pPr marL="0" indent="0" algn="ctr">
              <a:buNone/>
            </a:pPr>
            <a:r>
              <a:rPr lang="en-US" sz="2400" dirty="0">
                <a:hlinkClick r:id="rId2"/>
              </a:rPr>
              <a:t>Julie Strope, CAO </a:t>
            </a:r>
            <a:endParaRPr lang="en-US" sz="2400" dirty="0"/>
          </a:p>
        </p:txBody>
      </p:sp>
      <p:sp>
        <p:nvSpPr>
          <p:cNvPr id="5" name="Slide Number Placeholder 4">
            <a:extLst>
              <a:ext uri="{FF2B5EF4-FFF2-40B4-BE49-F238E27FC236}">
                <a16:creationId xmlns:a16="http://schemas.microsoft.com/office/drawing/2014/main" id="{766BA97D-4611-455F-BF0D-258403D416C6}"/>
              </a:ext>
            </a:extLst>
          </p:cNvPr>
          <p:cNvSpPr>
            <a:spLocks noGrp="1"/>
          </p:cNvSpPr>
          <p:nvPr>
            <p:ph type="sldNum" sz="quarter" idx="12"/>
          </p:nvPr>
        </p:nvSpPr>
        <p:spPr/>
        <p:txBody>
          <a:bodyPr/>
          <a:lstStyle/>
          <a:p>
            <a:fld id="{0E806263-86C0-1C41-A2C6-E3B4E633ECBC}" type="slidenum">
              <a:rPr lang="en-US" smtClean="0"/>
              <a:t>7</a:t>
            </a:fld>
            <a:endParaRPr lang="en-US"/>
          </a:p>
        </p:txBody>
      </p:sp>
      <p:pic>
        <p:nvPicPr>
          <p:cNvPr id="6" name="Picture 5">
            <a:extLst>
              <a:ext uri="{FF2B5EF4-FFF2-40B4-BE49-F238E27FC236}">
                <a16:creationId xmlns:a16="http://schemas.microsoft.com/office/drawing/2014/main" id="{49F31225-CBF8-4B9B-A2FB-652E122C1019}"/>
              </a:ext>
            </a:extLst>
          </p:cNvPr>
          <p:cNvPicPr>
            <a:picLocks noChangeAspect="1"/>
          </p:cNvPicPr>
          <p:nvPr/>
        </p:nvPicPr>
        <p:blipFill rotWithShape="1">
          <a:blip r:embed="rId3"/>
          <a:srcRect t="7370"/>
          <a:stretch/>
        </p:blipFill>
        <p:spPr>
          <a:xfrm>
            <a:off x="3226090" y="3078398"/>
            <a:ext cx="2691820" cy="2901461"/>
          </a:xfrm>
          <a:prstGeom prst="rect">
            <a:avLst/>
          </a:prstGeom>
        </p:spPr>
      </p:pic>
      <p:sp>
        <p:nvSpPr>
          <p:cNvPr id="9" name="Rectangle 8">
            <a:extLst>
              <a:ext uri="{FF2B5EF4-FFF2-40B4-BE49-F238E27FC236}">
                <a16:creationId xmlns:a16="http://schemas.microsoft.com/office/drawing/2014/main" id="{65221E4C-E8FC-46B1-9947-380DC5AD375A}"/>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0344CD9-72B4-4705-B78A-CA56E2D0F505}"/>
              </a:ext>
            </a:extLst>
          </p:cNvPr>
          <p:cNvPicPr>
            <a:picLocks noChangeAspect="1"/>
          </p:cNvPicPr>
          <p:nvPr/>
        </p:nvPicPr>
        <p:blipFill>
          <a:blip r:embed="rId4"/>
          <a:stretch>
            <a:fillRect/>
          </a:stretch>
        </p:blipFill>
        <p:spPr>
          <a:xfrm>
            <a:off x="6253923" y="90394"/>
            <a:ext cx="710972" cy="710972"/>
          </a:xfrm>
          <a:prstGeom prst="rect">
            <a:avLst/>
          </a:prstGeom>
          <a:noFill/>
        </p:spPr>
      </p:pic>
    </p:spTree>
    <p:extLst>
      <p:ext uri="{BB962C8B-B14F-4D97-AF65-F5344CB8AC3E}">
        <p14:creationId xmlns:p14="http://schemas.microsoft.com/office/powerpoint/2010/main" val="347681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F728F098-6ACF-4758-9FEB-A6E485BFC912}"/>
              </a:ext>
            </a:extLst>
          </p:cNvPr>
          <p:cNvPicPr>
            <a:picLocks noChangeAspect="1"/>
          </p:cNvPicPr>
          <p:nvPr/>
        </p:nvPicPr>
        <p:blipFill rotWithShape="1">
          <a:blip r:embed="rId2">
            <a:extLst>
              <a:ext uri="{28A0092B-C50C-407E-A947-70E740481C1C}">
                <a14:useLocalDpi xmlns:a14="http://schemas.microsoft.com/office/drawing/2010/main" val="0"/>
              </a:ext>
            </a:extLst>
          </a:blip>
          <a:srcRect t="29274" r="33618" b="600"/>
          <a:stretch/>
        </p:blipFill>
        <p:spPr>
          <a:xfrm>
            <a:off x="2625209" y="0"/>
            <a:ext cx="6518791" cy="6858000"/>
          </a:xfrm>
          <a:prstGeom prst="rect">
            <a:avLst/>
          </a:prstGeom>
        </p:spPr>
      </p:pic>
      <p:sp>
        <p:nvSpPr>
          <p:cNvPr id="8" name="Rectangle 7">
            <a:extLst>
              <a:ext uri="{FF2B5EF4-FFF2-40B4-BE49-F238E27FC236}">
                <a16:creationId xmlns:a16="http://schemas.microsoft.com/office/drawing/2014/main" id="{0E1C9C9B-D294-85E9-4397-A2D28F4CD660}"/>
              </a:ext>
            </a:extLst>
          </p:cNvPr>
          <p:cNvSpPr/>
          <p:nvPr/>
        </p:nvSpPr>
        <p:spPr>
          <a:xfrm>
            <a:off x="1" y="0"/>
            <a:ext cx="4571999" cy="6858000"/>
          </a:xfrm>
          <a:prstGeom prst="rect">
            <a:avLst/>
          </a:prstGeom>
          <a:solidFill>
            <a:srgbClr val="171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E0250906-9AF5-4566-B998-BFE865582BB8}"/>
              </a:ext>
            </a:extLst>
          </p:cNvPr>
          <p:cNvSpPr/>
          <p:nvPr/>
        </p:nvSpPr>
        <p:spPr>
          <a:xfrm>
            <a:off x="386798" y="1292099"/>
            <a:ext cx="2572880" cy="738664"/>
          </a:xfrm>
          <a:prstGeom prst="rect">
            <a:avLst/>
          </a:prstGeom>
          <a:noFill/>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r>
              <a:rPr lang="en-US" sz="2175" b="1" dirty="0">
                <a:ln/>
                <a:solidFill>
                  <a:srgbClr val="FFC80B"/>
                </a:solidFill>
              </a:rPr>
              <a:t>Equity in Engineering</a:t>
            </a:r>
          </a:p>
        </p:txBody>
      </p:sp>
      <p:pic>
        <p:nvPicPr>
          <p:cNvPr id="5" name="Picture 4" descr="A picture containing graphical user interface&#10;&#10;Description automatically generated">
            <a:extLst>
              <a:ext uri="{FF2B5EF4-FFF2-40B4-BE49-F238E27FC236}">
                <a16:creationId xmlns:a16="http://schemas.microsoft.com/office/drawing/2014/main" id="{C07D70E7-221E-8871-B685-AE32A1D6926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798" y="292280"/>
            <a:ext cx="2572880" cy="822960"/>
          </a:xfrm>
          <a:prstGeom prst="rect">
            <a:avLst/>
          </a:prstGeom>
        </p:spPr>
      </p:pic>
      <p:sp>
        <p:nvSpPr>
          <p:cNvPr id="9" name="TextBox 8">
            <a:extLst>
              <a:ext uri="{FF2B5EF4-FFF2-40B4-BE49-F238E27FC236}">
                <a16:creationId xmlns:a16="http://schemas.microsoft.com/office/drawing/2014/main" id="{A8F09693-5F19-3735-4FD2-8E6BDBCF779F}"/>
              </a:ext>
            </a:extLst>
          </p:cNvPr>
          <p:cNvSpPr txBox="1"/>
          <p:nvPr/>
        </p:nvSpPr>
        <p:spPr>
          <a:xfrm>
            <a:off x="207391" y="2511072"/>
            <a:ext cx="6518792" cy="2977738"/>
          </a:xfrm>
          <a:prstGeom prst="rect">
            <a:avLst/>
          </a:prstGeom>
          <a:noFill/>
        </p:spPr>
        <p:txBody>
          <a:bodyPr wrap="square" rtlCol="0">
            <a:spAutoFit/>
          </a:bodyPr>
          <a:lstStyle/>
          <a:p>
            <a:pPr algn="ctr"/>
            <a:r>
              <a:rPr lang="en-US" sz="1875" b="1" dirty="0">
                <a:solidFill>
                  <a:schemeClr val="bg1"/>
                </a:solidFill>
              </a:rPr>
              <a:t>The Inclusion, Diversity, Equity, Anti-Racism, Access (IDEAA) team welcomes you to the Samueli School of Engineering at the University of California, Irvine!</a:t>
            </a:r>
          </a:p>
          <a:p>
            <a:pPr algn="ctr"/>
            <a:endParaRPr lang="en-US" sz="1875" b="1" dirty="0">
              <a:solidFill>
                <a:schemeClr val="bg1"/>
              </a:solidFill>
            </a:endParaRPr>
          </a:p>
          <a:p>
            <a:pPr algn="ctr"/>
            <a:r>
              <a:rPr lang="en-US" sz="1875" b="1" dirty="0">
                <a:solidFill>
                  <a:schemeClr val="bg1"/>
                </a:solidFill>
              </a:rPr>
              <a:t>We invite you to visit the IDEAA website to view resources (book, videos, articles, and much more!), to get involved, view support offices, and to be heard. </a:t>
            </a:r>
          </a:p>
          <a:p>
            <a:pPr algn="ctr"/>
            <a:endParaRPr lang="en-US" sz="1875" b="1" dirty="0">
              <a:solidFill>
                <a:schemeClr val="bg1"/>
              </a:solidFill>
            </a:endParaRPr>
          </a:p>
          <a:p>
            <a:pPr algn="ctr"/>
            <a:r>
              <a:rPr lang="en-US" sz="1875" b="1" dirty="0">
                <a:solidFill>
                  <a:schemeClr val="bg1"/>
                </a:solidFill>
              </a:rPr>
              <a:t>https://sites.uci.edu/equityinengineering/</a:t>
            </a:r>
          </a:p>
          <a:p>
            <a:pPr algn="ctr"/>
            <a:endParaRPr lang="en-US" sz="1875" b="1" dirty="0">
              <a:solidFill>
                <a:schemeClr val="bg1"/>
              </a:solidFill>
            </a:endParaRPr>
          </a:p>
        </p:txBody>
      </p:sp>
    </p:spTree>
    <p:extLst>
      <p:ext uri="{BB962C8B-B14F-4D97-AF65-F5344CB8AC3E}">
        <p14:creationId xmlns:p14="http://schemas.microsoft.com/office/powerpoint/2010/main" val="410465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1ED5-C13B-4E77-BFAF-78F7F8B9DC42}"/>
              </a:ext>
            </a:extLst>
          </p:cNvPr>
          <p:cNvSpPr>
            <a:spLocks noGrp="1"/>
          </p:cNvSpPr>
          <p:nvPr>
            <p:ph type="title"/>
          </p:nvPr>
        </p:nvSpPr>
        <p:spPr/>
        <p:txBody>
          <a:bodyPr>
            <a:normAutofit/>
          </a:bodyPr>
          <a:lstStyle/>
          <a:p>
            <a:r>
              <a:rPr lang="en-US" dirty="0"/>
              <a:t>Academic Personnel and Payroll</a:t>
            </a:r>
          </a:p>
        </p:txBody>
      </p:sp>
      <p:sp>
        <p:nvSpPr>
          <p:cNvPr id="3" name="Content Placeholder 2">
            <a:extLst>
              <a:ext uri="{FF2B5EF4-FFF2-40B4-BE49-F238E27FC236}">
                <a16:creationId xmlns:a16="http://schemas.microsoft.com/office/drawing/2014/main" id="{88B07A8B-3A5C-4BDE-A8F8-C43ADA6BAB93}"/>
              </a:ext>
            </a:extLst>
          </p:cNvPr>
          <p:cNvSpPr>
            <a:spLocks noGrp="1"/>
          </p:cNvSpPr>
          <p:nvPr>
            <p:ph sz="half" idx="1"/>
          </p:nvPr>
        </p:nvSpPr>
        <p:spPr>
          <a:xfrm>
            <a:off x="457200" y="2104060"/>
            <a:ext cx="3959525" cy="3979453"/>
          </a:xfrm>
        </p:spPr>
        <p:txBody>
          <a:bodyPr>
            <a:normAutofit/>
          </a:bodyPr>
          <a:lstStyle/>
          <a:p>
            <a:pPr marL="0" indent="0">
              <a:buNone/>
            </a:pPr>
            <a:r>
              <a:rPr lang="en-US" sz="2400" dirty="0">
                <a:latin typeface="Arial Narrow" panose="020B0606020202030204" pitchFamily="34" charset="0"/>
                <a:hlinkClick r:id="rId2"/>
              </a:rPr>
              <a:t>Luba </a:t>
            </a:r>
            <a:r>
              <a:rPr lang="en-US" sz="2400" dirty="0" err="1">
                <a:latin typeface="Arial Narrow" panose="020B0606020202030204" pitchFamily="34" charset="0"/>
                <a:hlinkClick r:id="rId2"/>
              </a:rPr>
              <a:t>Konkova</a:t>
            </a:r>
            <a:br>
              <a:rPr lang="en-US" sz="2400" dirty="0">
                <a:latin typeface="Arial Narrow" panose="020B0606020202030204" pitchFamily="34" charset="0"/>
              </a:rPr>
            </a:br>
            <a:r>
              <a:rPr lang="en-US" sz="2400" dirty="0">
                <a:latin typeface="Arial Narrow" panose="020B0606020202030204" pitchFamily="34" charset="0"/>
              </a:rPr>
              <a:t>Payroll &amp; Personnel Coordinator</a:t>
            </a:r>
          </a:p>
        </p:txBody>
      </p:sp>
      <p:sp>
        <p:nvSpPr>
          <p:cNvPr id="4" name="Content Placeholder 3">
            <a:extLst>
              <a:ext uri="{FF2B5EF4-FFF2-40B4-BE49-F238E27FC236}">
                <a16:creationId xmlns:a16="http://schemas.microsoft.com/office/drawing/2014/main" id="{AD6D934D-EA3E-49E2-9ECD-200056E99FF2}"/>
              </a:ext>
            </a:extLst>
          </p:cNvPr>
          <p:cNvSpPr>
            <a:spLocks noGrp="1"/>
          </p:cNvSpPr>
          <p:nvPr>
            <p:ph sz="half" idx="2"/>
          </p:nvPr>
        </p:nvSpPr>
        <p:spPr>
          <a:xfrm>
            <a:off x="4806892" y="2104059"/>
            <a:ext cx="3879908" cy="3979453"/>
          </a:xfrm>
        </p:spPr>
        <p:txBody>
          <a:bodyPr>
            <a:normAutofit/>
          </a:bodyPr>
          <a:lstStyle/>
          <a:p>
            <a:pPr marL="0" indent="0">
              <a:buNone/>
            </a:pPr>
            <a:r>
              <a:rPr lang="en-US" sz="2400" dirty="0">
                <a:latin typeface="Arial Narrow" panose="020B0606020202030204" pitchFamily="34" charset="0"/>
                <a:hlinkClick r:id="rId3"/>
              </a:rPr>
              <a:t>Elvia Salas</a:t>
            </a:r>
            <a:br>
              <a:rPr lang="en-US" sz="2400" dirty="0">
                <a:latin typeface="Arial Narrow" panose="020B0606020202030204" pitchFamily="34" charset="0"/>
              </a:rPr>
            </a:br>
            <a:r>
              <a:rPr lang="en-US" sz="2400" dirty="0">
                <a:latin typeface="Arial Narrow" panose="020B0606020202030204" pitchFamily="34" charset="0"/>
              </a:rPr>
              <a:t>Academic Personnel Coordinator</a:t>
            </a:r>
          </a:p>
        </p:txBody>
      </p:sp>
      <p:sp>
        <p:nvSpPr>
          <p:cNvPr id="5" name="Slide Number Placeholder 4">
            <a:extLst>
              <a:ext uri="{FF2B5EF4-FFF2-40B4-BE49-F238E27FC236}">
                <a16:creationId xmlns:a16="http://schemas.microsoft.com/office/drawing/2014/main" id="{7D9DEE25-12C1-4B9B-A30F-9FC198712CC3}"/>
              </a:ext>
            </a:extLst>
          </p:cNvPr>
          <p:cNvSpPr>
            <a:spLocks noGrp="1"/>
          </p:cNvSpPr>
          <p:nvPr>
            <p:ph type="sldNum" sz="quarter" idx="12"/>
          </p:nvPr>
        </p:nvSpPr>
        <p:spPr/>
        <p:txBody>
          <a:bodyPr/>
          <a:lstStyle/>
          <a:p>
            <a:fld id="{0E806263-86C0-1C41-A2C6-E3B4E633ECBC}" type="slidenum">
              <a:rPr lang="en-US" smtClean="0"/>
              <a:t>9</a:t>
            </a:fld>
            <a:endParaRPr lang="en-US"/>
          </a:p>
        </p:txBody>
      </p:sp>
      <p:pic>
        <p:nvPicPr>
          <p:cNvPr id="6" name="Picture 5">
            <a:extLst>
              <a:ext uri="{FF2B5EF4-FFF2-40B4-BE49-F238E27FC236}">
                <a16:creationId xmlns:a16="http://schemas.microsoft.com/office/drawing/2014/main" id="{DE1771C0-3BFF-44F3-B8CA-0C47972957F7}"/>
              </a:ext>
            </a:extLst>
          </p:cNvPr>
          <p:cNvPicPr>
            <a:picLocks noChangeAspect="1"/>
          </p:cNvPicPr>
          <p:nvPr/>
        </p:nvPicPr>
        <p:blipFill>
          <a:blip r:embed="rId4"/>
          <a:stretch>
            <a:fillRect/>
          </a:stretch>
        </p:blipFill>
        <p:spPr>
          <a:xfrm>
            <a:off x="699330" y="3333029"/>
            <a:ext cx="2750484" cy="2750484"/>
          </a:xfrm>
          <a:prstGeom prst="rect">
            <a:avLst/>
          </a:prstGeom>
        </p:spPr>
      </p:pic>
      <p:pic>
        <p:nvPicPr>
          <p:cNvPr id="9" name="Picture 8">
            <a:extLst>
              <a:ext uri="{FF2B5EF4-FFF2-40B4-BE49-F238E27FC236}">
                <a16:creationId xmlns:a16="http://schemas.microsoft.com/office/drawing/2014/main" id="{001AEFE4-96ED-4BEA-A37C-79D32496B17A}"/>
              </a:ext>
            </a:extLst>
          </p:cNvPr>
          <p:cNvPicPr>
            <a:picLocks noChangeAspect="1"/>
          </p:cNvPicPr>
          <p:nvPr/>
        </p:nvPicPr>
        <p:blipFill>
          <a:blip r:embed="rId5"/>
          <a:stretch>
            <a:fillRect/>
          </a:stretch>
        </p:blipFill>
        <p:spPr>
          <a:xfrm>
            <a:off x="5732269" y="3333029"/>
            <a:ext cx="1754280" cy="2811444"/>
          </a:xfrm>
          <a:prstGeom prst="rect">
            <a:avLst/>
          </a:prstGeom>
        </p:spPr>
      </p:pic>
      <p:sp>
        <p:nvSpPr>
          <p:cNvPr id="8" name="Rectangle 7">
            <a:extLst>
              <a:ext uri="{FF2B5EF4-FFF2-40B4-BE49-F238E27FC236}">
                <a16:creationId xmlns:a16="http://schemas.microsoft.com/office/drawing/2014/main" id="{CDFD285B-9770-454D-8447-E551ABBB7B27}"/>
              </a:ext>
            </a:extLst>
          </p:cNvPr>
          <p:cNvSpPr/>
          <p:nvPr/>
        </p:nvSpPr>
        <p:spPr>
          <a:xfrm>
            <a:off x="0" y="6563762"/>
            <a:ext cx="9144000" cy="297461"/>
          </a:xfrm>
          <a:prstGeom prst="rect">
            <a:avLst/>
          </a:prstGeom>
          <a:solidFill>
            <a:srgbClr val="00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73EE2E3-31F9-4654-B4A7-768848E6F4BA}"/>
              </a:ext>
            </a:extLst>
          </p:cNvPr>
          <p:cNvPicPr>
            <a:picLocks noChangeAspect="1"/>
          </p:cNvPicPr>
          <p:nvPr/>
        </p:nvPicPr>
        <p:blipFill>
          <a:blip r:embed="rId6"/>
          <a:stretch>
            <a:fillRect/>
          </a:stretch>
        </p:blipFill>
        <p:spPr>
          <a:xfrm>
            <a:off x="6253923" y="90394"/>
            <a:ext cx="710972" cy="710972"/>
          </a:xfrm>
          <a:prstGeom prst="rect">
            <a:avLst/>
          </a:prstGeom>
          <a:noFill/>
        </p:spPr>
      </p:pic>
    </p:spTree>
    <p:extLst>
      <p:ext uri="{BB962C8B-B14F-4D97-AF65-F5344CB8AC3E}">
        <p14:creationId xmlns:p14="http://schemas.microsoft.com/office/powerpoint/2010/main" val="1925648270"/>
      </p:ext>
    </p:extLst>
  </p:cSld>
  <p:clrMapOvr>
    <a:masterClrMapping/>
  </p:clrMapOvr>
</p:sld>
</file>

<file path=ppt/theme/theme1.xml><?xml version="1.0" encoding="utf-8"?>
<a:theme xmlns:a="http://schemas.openxmlformats.org/drawingml/2006/main" name="uci-brightmark-powerpoint-template-1">
  <a:themeElements>
    <a:clrScheme name="UCI 2015 Powerpoint Colors">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uci-brightmark-powerpoint-template-1</Template>
  <TotalTime>60705</TotalTime>
  <Words>3926</Words>
  <Application>Microsoft Office PowerPoint</Application>
  <PresentationFormat>On-screen Show (4:3)</PresentationFormat>
  <Paragraphs>466</Paragraphs>
  <Slides>38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Narrow</vt:lpstr>
      <vt:lpstr>Calibri</vt:lpstr>
      <vt:lpstr>Courier New</vt:lpstr>
      <vt:lpstr>Wingdings</vt:lpstr>
      <vt:lpstr>uci-brightmark-powerpoint-template-1</vt:lpstr>
      <vt:lpstr>PowerPoint Presentation</vt:lpstr>
      <vt:lpstr>PowerPoint Presentation</vt:lpstr>
      <vt:lpstr> SSoE Dean Dr. Magnus Egerstedt </vt:lpstr>
      <vt:lpstr>EECS Department Chair</vt:lpstr>
      <vt:lpstr>SSoE Graduate Professional Studies  (GPS)</vt:lpstr>
      <vt:lpstr>Graduate Advisors</vt:lpstr>
      <vt:lpstr>EECS Chief Administrative Officer</vt:lpstr>
      <vt:lpstr>PowerPoint Presentation</vt:lpstr>
      <vt:lpstr>Academic Personnel and Payroll</vt:lpstr>
      <vt:lpstr>Undergraduate and Office Personnel</vt:lpstr>
      <vt:lpstr>Admissions and Student Affairs</vt:lpstr>
      <vt:lpstr>EECS Department</vt:lpstr>
      <vt:lpstr>4 year funding offer</vt:lpstr>
      <vt:lpstr>TA’s, Reader’s and GSR’s</vt:lpstr>
      <vt:lpstr>Teaching Assistants (TA’s)</vt:lpstr>
      <vt:lpstr>Readers</vt:lpstr>
      <vt:lpstr>Steps to being hired</vt:lpstr>
      <vt:lpstr>Steps to be hired Summer Session TA</vt:lpstr>
      <vt:lpstr>Direct Deposit – Payment https://fs.uci.edu/student-billing/direct-deposit-deft.php</vt:lpstr>
      <vt:lpstr>International students Glacier, SSN, ITIN</vt:lpstr>
      <vt:lpstr>Roadmap to Ph.D.</vt:lpstr>
      <vt:lpstr>Ph. D. Faculty Research Advisor</vt:lpstr>
      <vt:lpstr>How to</vt:lpstr>
      <vt:lpstr>Ph.D. Prelim Exam</vt:lpstr>
      <vt:lpstr>Courses Requirements</vt:lpstr>
      <vt:lpstr>EECS Seminar Series EECS 294</vt:lpstr>
      <vt:lpstr>PhD Qualifying Exam </vt:lpstr>
      <vt:lpstr>Completion of Dissertation</vt:lpstr>
      <vt:lpstr> DocuSign Form  </vt:lpstr>
      <vt:lpstr>Part-time vs Filing Fee</vt:lpstr>
      <vt:lpstr>Fees &amp; Tuition </vt:lpstr>
      <vt:lpstr>NonResident Supplemental Tuition (NRST)  Remission Program</vt:lpstr>
      <vt:lpstr>NonResident Supplemental Tuition (NRST)  Remission Program</vt:lpstr>
      <vt:lpstr>Curricular Practical Training (CPT) Immigration requirements</vt:lpstr>
      <vt:lpstr>CPT  Academic requirement</vt:lpstr>
      <vt:lpstr>Optional Practical Training (OPT)</vt:lpstr>
      <vt:lpstr>Important URLs</vt:lpstr>
      <vt:lpstr>Office Hours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Pham</dc:creator>
  <cp:lastModifiedBy>Amy Pham</cp:lastModifiedBy>
  <cp:revision>159</cp:revision>
  <cp:lastPrinted>2015-09-10T22:14:20Z</cp:lastPrinted>
  <dcterms:created xsi:type="dcterms:W3CDTF">2015-08-10T23:46:46Z</dcterms:created>
  <dcterms:modified xsi:type="dcterms:W3CDTF">2022-09-23T01:02:42Z</dcterms:modified>
</cp:coreProperties>
</file>