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22" d="100"/>
          <a:sy n="122" d="100"/>
        </p:scale>
        <p:origin x="90"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1/17/2019</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oepurchasing@uci.edu"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924377"/>
            <a:ext cx="7315200" cy="1951828"/>
          </a:xfrm>
        </p:spPr>
        <p:txBody>
          <a:bodyPr/>
          <a:lstStyle/>
          <a:p>
            <a:r>
              <a:rPr lang="en-US" dirty="0" smtClean="0"/>
              <a:t>UCI With U For U App</a:t>
            </a:r>
            <a:endParaRPr lang="en-US" dirty="0"/>
          </a:p>
        </p:txBody>
      </p:sp>
      <p:sp>
        <p:nvSpPr>
          <p:cNvPr id="3" name="Subtitle 2"/>
          <p:cNvSpPr>
            <a:spLocks noGrp="1"/>
          </p:cNvSpPr>
          <p:nvPr>
            <p:ph type="subTitle" idx="1"/>
          </p:nvPr>
        </p:nvSpPr>
        <p:spPr>
          <a:xfrm>
            <a:off x="1069847" y="3182268"/>
            <a:ext cx="7315201" cy="1048910"/>
          </a:xfrm>
        </p:spPr>
        <p:txBody>
          <a:bodyPr>
            <a:noAutofit/>
          </a:bodyPr>
          <a:lstStyle/>
          <a:p>
            <a:r>
              <a:rPr lang="en-US" sz="1800" b="1" dirty="0">
                <a:solidFill>
                  <a:schemeClr val="accent2">
                    <a:lumMod val="60000"/>
                    <a:lumOff val="40000"/>
                  </a:schemeClr>
                </a:solidFill>
              </a:rPr>
              <a:t>My Receipts </a:t>
            </a:r>
            <a:r>
              <a:rPr lang="en-US" sz="1800" dirty="0"/>
              <a:t>is a feature in the </a:t>
            </a:r>
            <a:r>
              <a:rPr lang="en-US" sz="1800" b="1" dirty="0">
                <a:solidFill>
                  <a:schemeClr val="accent2">
                    <a:lumMod val="60000"/>
                    <a:lumOff val="40000"/>
                  </a:schemeClr>
                </a:solidFill>
              </a:rPr>
              <a:t>With U • For U</a:t>
            </a:r>
            <a:r>
              <a:rPr lang="en-US" sz="1800" dirty="0"/>
              <a:t> mobile app that makes it quick and easy to collect, store, and share receipts (and other supporting documents) for reimbursement of business travel and events. Instead of holding on to paper receipts and remembering to give them to your arranger for reimbursement, use this tool to take photos of your receipts and store them in one place—an electronic filing cabinet in the cloud. </a:t>
            </a:r>
            <a:endParaRPr lang="en-US" sz="1800" dirty="0" smtClean="0"/>
          </a:p>
          <a:p>
            <a:r>
              <a:rPr lang="en-US" sz="2800" b="1" dirty="0" smtClean="0">
                <a:solidFill>
                  <a:schemeClr val="accent2">
                    <a:lumMod val="60000"/>
                    <a:lumOff val="40000"/>
                  </a:schemeClr>
                </a:solidFill>
              </a:rPr>
              <a:t>*</a:t>
            </a:r>
            <a:r>
              <a:rPr lang="en-US" sz="1800" b="1" dirty="0" smtClean="0"/>
              <a:t>Share </a:t>
            </a:r>
            <a:r>
              <a:rPr lang="en-US" sz="1800" b="1" dirty="0"/>
              <a:t>your receipts by simply sending a notification email to your </a:t>
            </a:r>
            <a:r>
              <a:rPr lang="en-US" sz="1800" b="1" dirty="0" smtClean="0"/>
              <a:t>arranger</a:t>
            </a:r>
            <a:r>
              <a:rPr lang="en-US" sz="1800" dirty="0"/>
              <a:t> </a:t>
            </a:r>
            <a:r>
              <a:rPr lang="en-US" sz="1800" dirty="0" smtClean="0"/>
              <a:t>or SOE Purchasing-</a:t>
            </a:r>
            <a:r>
              <a:rPr lang="en-US" sz="1800" dirty="0" smtClean="0">
                <a:solidFill>
                  <a:schemeClr val="tx1"/>
                </a:solidFill>
              </a:rPr>
              <a:t> </a:t>
            </a:r>
            <a:r>
              <a:rPr lang="en-US" sz="1800" b="1" dirty="0" smtClean="0">
                <a:solidFill>
                  <a:schemeClr val="tx1"/>
                </a:solidFill>
                <a:hlinkClick r:id="rId2"/>
              </a:rPr>
              <a:t>soepurchasing@uci.edu</a:t>
            </a:r>
            <a:r>
              <a:rPr lang="en-US" sz="1800" b="1" dirty="0" smtClean="0">
                <a:solidFill>
                  <a:schemeClr val="tx1"/>
                </a:solidFill>
              </a:rPr>
              <a:t> </a:t>
            </a:r>
            <a:r>
              <a:rPr lang="en-US" sz="1800" b="1" dirty="0" smtClean="0"/>
              <a:t>when prompted by App.</a:t>
            </a:r>
            <a:endParaRPr lang="en-US" sz="1800" b="1" dirty="0"/>
          </a:p>
        </p:txBody>
      </p:sp>
      <p:pic>
        <p:nvPicPr>
          <p:cNvPr id="4" name="Picture 2" descr="Learn about My Receipts tool in the With U For U mobile ap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9847" y="133791"/>
            <a:ext cx="5242963" cy="1747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1574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284902"/>
            <a:ext cx="8744988" cy="755221"/>
          </a:xfrm>
        </p:spPr>
        <p:txBody>
          <a:bodyPr>
            <a:noAutofit/>
          </a:bodyPr>
          <a:lstStyle/>
          <a:p>
            <a:r>
              <a:rPr lang="en-US" sz="4000" b="1" dirty="0" smtClean="0"/>
              <a:t>SNAP receipt, SHARE with arranger</a:t>
            </a:r>
            <a:endParaRPr lang="en-US" sz="4000" b="1" dirty="0"/>
          </a:p>
        </p:txBody>
      </p:sp>
      <p:sp>
        <p:nvSpPr>
          <p:cNvPr id="3" name="Subtitle 2"/>
          <p:cNvSpPr>
            <a:spLocks noGrp="1"/>
          </p:cNvSpPr>
          <p:nvPr>
            <p:ph type="subTitle" idx="1"/>
          </p:nvPr>
        </p:nvSpPr>
        <p:spPr>
          <a:xfrm>
            <a:off x="779030" y="2292649"/>
            <a:ext cx="7315200" cy="914400"/>
          </a:xfrm>
        </p:spPr>
        <p:txBody>
          <a:bodyPr>
            <a:normAutofit fontScale="25000" lnSpcReduction="20000"/>
          </a:bodyPr>
          <a:lstStyle/>
          <a:p>
            <a:r>
              <a:rPr lang="en-US" sz="6400" b="1" dirty="0">
                <a:solidFill>
                  <a:schemeClr val="bg1"/>
                </a:solidFill>
                <a:latin typeface="Arial Narrow" panose="020B0606020202030204" pitchFamily="34" charset="0"/>
              </a:rPr>
              <a:t>Open the With U · For U mobile app and click on the My Receipts tile.</a:t>
            </a:r>
          </a:p>
          <a:p>
            <a:r>
              <a:rPr lang="en-US" sz="6400" b="1" dirty="0">
                <a:solidFill>
                  <a:schemeClr val="bg1"/>
                </a:solidFill>
                <a:latin typeface="Arial Narrow" panose="020B0606020202030204" pitchFamily="34" charset="0"/>
              </a:rPr>
              <a:t>Select "Upload My Receipts,” and login with your UCInetID.</a:t>
            </a:r>
          </a:p>
          <a:p>
            <a:r>
              <a:rPr lang="en-US" sz="6400" b="1" dirty="0">
                <a:solidFill>
                  <a:schemeClr val="bg1"/>
                </a:solidFill>
                <a:latin typeface="Arial Narrow" panose="020B0606020202030204" pitchFamily="34" charset="0"/>
              </a:rPr>
              <a:t>Click on "Add New Trip/Event."</a:t>
            </a:r>
          </a:p>
          <a:p>
            <a:r>
              <a:rPr lang="en-US" sz="6400" b="1" dirty="0">
                <a:solidFill>
                  <a:schemeClr val="bg1"/>
                </a:solidFill>
                <a:latin typeface="Arial Narrow" panose="020B0606020202030204" pitchFamily="34" charset="0"/>
              </a:rPr>
              <a:t>Enter a trip/event Title, Primary City, Start Date, End Date and </a:t>
            </a:r>
            <a:r>
              <a:rPr lang="en-US" sz="6400" b="1" u="sng" dirty="0">
                <a:solidFill>
                  <a:schemeClr val="bg1"/>
                </a:solidFill>
                <a:latin typeface="Arial Narrow" panose="020B0606020202030204" pitchFamily="34" charset="0"/>
              </a:rPr>
              <a:t>optional</a:t>
            </a:r>
            <a:r>
              <a:rPr lang="en-US" sz="6400" b="1" dirty="0">
                <a:solidFill>
                  <a:schemeClr val="bg1"/>
                </a:solidFill>
                <a:latin typeface="Arial Narrow" panose="020B0606020202030204" pitchFamily="34" charset="0"/>
              </a:rPr>
              <a:t> Business Purpose, and click on "Save &amp; Upload Images."</a:t>
            </a:r>
          </a:p>
          <a:p>
            <a:r>
              <a:rPr lang="en-US" sz="6400" b="1" dirty="0">
                <a:solidFill>
                  <a:schemeClr val="bg1"/>
                </a:solidFill>
                <a:latin typeface="Arial Narrow" panose="020B0606020202030204" pitchFamily="34" charset="0"/>
              </a:rPr>
              <a:t>Upload images using your device's camera (images will not be stored locally); or upload images already saved on your device (supported file types include .gif, .jpg, and .</a:t>
            </a:r>
            <a:r>
              <a:rPr lang="en-US" sz="6400" b="1" dirty="0" err="1">
                <a:solidFill>
                  <a:schemeClr val="bg1"/>
                </a:solidFill>
                <a:latin typeface="Arial Narrow" panose="020B0606020202030204" pitchFamily="34" charset="0"/>
              </a:rPr>
              <a:t>png</a:t>
            </a:r>
            <a:r>
              <a:rPr lang="en-US" sz="6400" b="1" dirty="0">
                <a:solidFill>
                  <a:schemeClr val="bg1"/>
                </a:solidFill>
                <a:latin typeface="Arial Narrow" panose="020B0606020202030204" pitchFamily="34" charset="0"/>
              </a:rPr>
              <a:t>).</a:t>
            </a:r>
          </a:p>
          <a:p>
            <a:r>
              <a:rPr lang="en-US" sz="6400" b="1" dirty="0">
                <a:solidFill>
                  <a:schemeClr val="bg1"/>
                </a:solidFill>
                <a:latin typeface="Arial Narrow" panose="020B0606020202030204" pitchFamily="34" charset="0"/>
              </a:rPr>
              <a:t>P</a:t>
            </a:r>
            <a:r>
              <a:rPr lang="en-US" sz="6400" b="1" dirty="0" smtClean="0">
                <a:solidFill>
                  <a:schemeClr val="bg1"/>
                </a:solidFill>
                <a:latin typeface="Arial Narrow" panose="020B0606020202030204" pitchFamily="34" charset="0"/>
              </a:rPr>
              <a:t>lease </a:t>
            </a:r>
            <a:r>
              <a:rPr lang="en-US" sz="6400" b="1" dirty="0">
                <a:solidFill>
                  <a:schemeClr val="bg1"/>
                </a:solidFill>
                <a:latin typeface="Arial Narrow" panose="020B0606020202030204" pitchFamily="34" charset="0"/>
              </a:rPr>
              <a:t>ensure </a:t>
            </a:r>
            <a:r>
              <a:rPr lang="en-US" sz="6400" b="1" dirty="0" smtClean="0">
                <a:solidFill>
                  <a:schemeClr val="bg1"/>
                </a:solidFill>
                <a:latin typeface="Arial Narrow" panose="020B0606020202030204" pitchFamily="34" charset="0"/>
              </a:rPr>
              <a:t>receipts are legible when uploading and submitting.</a:t>
            </a:r>
            <a:endParaRPr lang="en-US" sz="6400" b="1" dirty="0">
              <a:solidFill>
                <a:schemeClr val="bg1"/>
              </a:solidFill>
              <a:latin typeface="Arial Narrow" panose="020B0606020202030204" pitchFamily="34" charset="0"/>
            </a:endParaRPr>
          </a:p>
          <a:p>
            <a:endParaRPr lang="en-US" b="1" dirty="0"/>
          </a:p>
        </p:txBody>
      </p:sp>
      <p:sp>
        <p:nvSpPr>
          <p:cNvPr id="4" name="Rectangle 3"/>
          <p:cNvSpPr/>
          <p:nvPr/>
        </p:nvSpPr>
        <p:spPr>
          <a:xfrm>
            <a:off x="2662843" y="4793148"/>
            <a:ext cx="6312536" cy="923330"/>
          </a:xfrm>
          <a:prstGeom prst="rect">
            <a:avLst/>
          </a:prstGeom>
        </p:spPr>
        <p:txBody>
          <a:bodyPr wrap="square">
            <a:spAutoFit/>
          </a:bodyPr>
          <a:lstStyle/>
          <a:p>
            <a:r>
              <a:rPr lang="en-US" b="1" dirty="0" smtClean="0">
                <a:solidFill>
                  <a:srgbClr val="0070C0"/>
                </a:solidFill>
                <a:latin typeface="Arial Narrow" panose="020B0606020202030204" pitchFamily="34" charset="0"/>
              </a:rPr>
              <a:t>Within </a:t>
            </a:r>
            <a:r>
              <a:rPr lang="en-US" b="1" dirty="0">
                <a:solidFill>
                  <a:srgbClr val="0070C0"/>
                </a:solidFill>
                <a:latin typeface="Arial Narrow" panose="020B0606020202030204" pitchFamily="34" charset="0"/>
              </a:rPr>
              <a:t>the My Receipts tool, select the trip or event you want to share, and then click “Notify” below the image gallery. This generates an email with a link for you to send to your arranger</a:t>
            </a:r>
            <a:r>
              <a:rPr lang="en-US" sz="1600" b="1" dirty="0">
                <a:solidFill>
                  <a:srgbClr val="0070C0"/>
                </a:solidFill>
                <a:latin typeface="Arial" panose="020B0604020202020204" pitchFamily="34" charset="0"/>
              </a:rPr>
              <a:t>.</a:t>
            </a:r>
            <a:endParaRPr lang="en-US" sz="1600" b="1" dirty="0">
              <a:solidFill>
                <a:srgbClr val="0070C0"/>
              </a:solidFill>
            </a:endParaRPr>
          </a:p>
        </p:txBody>
      </p:sp>
    </p:spTree>
    <p:extLst>
      <p:ext uri="{BB962C8B-B14F-4D97-AF65-F5344CB8AC3E}">
        <p14:creationId xmlns:p14="http://schemas.microsoft.com/office/powerpoint/2010/main" val="428885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Go Paperless with My Receipts</a:t>
            </a:r>
            <a:br>
              <a:rPr lang="en-US" b="1" dirty="0"/>
            </a:br>
            <a:endParaRPr lang="en-US" dirty="0"/>
          </a:p>
        </p:txBody>
      </p:sp>
      <p:sp>
        <p:nvSpPr>
          <p:cNvPr id="3" name="Content Placeholder 2"/>
          <p:cNvSpPr>
            <a:spLocks noGrp="1"/>
          </p:cNvSpPr>
          <p:nvPr>
            <p:ph idx="1"/>
          </p:nvPr>
        </p:nvSpPr>
        <p:spPr/>
        <p:txBody>
          <a:bodyPr/>
          <a:lstStyle/>
          <a:p>
            <a:r>
              <a:rPr lang="en-US" dirty="0" smtClean="0"/>
              <a:t>If you have a single receipt it can be shared with an arranger right away.</a:t>
            </a:r>
          </a:p>
          <a:p>
            <a:r>
              <a:rPr lang="en-US" dirty="0" smtClean="0"/>
              <a:t>If you have multiple receipts, in lieu of submitting one by one, save them in </a:t>
            </a:r>
            <a:r>
              <a:rPr lang="en-US" b="1" dirty="0" smtClean="0"/>
              <a:t>My Receipts </a:t>
            </a:r>
            <a:r>
              <a:rPr lang="en-US" dirty="0" smtClean="0"/>
              <a:t>electronic filing cabinet and submit all to your arranger or SOE purchasing when the event or trip is finished.</a:t>
            </a:r>
          </a:p>
          <a:p>
            <a:r>
              <a:rPr lang="en-US" dirty="0" smtClean="0"/>
              <a:t>Arranger </a:t>
            </a:r>
            <a:r>
              <a:rPr lang="en-US" dirty="0"/>
              <a:t>will download your receipt images, initiate a reimbursement document within KFS, and upload the images </a:t>
            </a:r>
            <a:r>
              <a:rPr lang="en-US" dirty="0" smtClean="0"/>
              <a:t>shared</a:t>
            </a:r>
            <a:r>
              <a:rPr lang="en-US" dirty="0"/>
              <a:t>. Without the My Receipts tool, arrangers would have scanned paper receipts and/or uploaded receipts you shared electronically</a:t>
            </a:r>
            <a:r>
              <a:rPr lang="en-US" dirty="0" smtClean="0"/>
              <a:t>.</a:t>
            </a:r>
          </a:p>
          <a:p>
            <a:r>
              <a:rPr lang="en-US" dirty="0"/>
              <a:t>Images will be retained in My Receipts for six months after the end date of the trip or event.</a:t>
            </a:r>
          </a:p>
          <a:p>
            <a:endParaRPr lang="en-US" dirty="0"/>
          </a:p>
        </p:txBody>
      </p:sp>
    </p:spTree>
    <p:extLst>
      <p:ext uri="{BB962C8B-B14F-4D97-AF65-F5344CB8AC3E}">
        <p14:creationId xmlns:p14="http://schemas.microsoft.com/office/powerpoint/2010/main" val="178927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8" y="1123837"/>
            <a:ext cx="3139505" cy="4601183"/>
          </a:xfrm>
        </p:spPr>
        <p:txBody>
          <a:bodyPr/>
          <a:lstStyle/>
          <a:p>
            <a:r>
              <a:rPr lang="en-US" sz="7200" dirty="0" smtClean="0"/>
              <a:t>SOE</a:t>
            </a:r>
            <a:r>
              <a:rPr lang="en-US" dirty="0" smtClean="0"/>
              <a:t> Implementation</a:t>
            </a:r>
            <a:endParaRPr lang="en-US" dirty="0"/>
          </a:p>
        </p:txBody>
      </p:sp>
      <p:sp>
        <p:nvSpPr>
          <p:cNvPr id="3" name="Content Placeholder 2"/>
          <p:cNvSpPr>
            <a:spLocks noGrp="1"/>
          </p:cNvSpPr>
          <p:nvPr>
            <p:ph sz="half" idx="1"/>
          </p:nvPr>
        </p:nvSpPr>
        <p:spPr>
          <a:xfrm>
            <a:off x="3992959" y="864108"/>
            <a:ext cx="3480540" cy="5120640"/>
          </a:xfrm>
        </p:spPr>
        <p:txBody>
          <a:bodyPr>
            <a:normAutofit lnSpcReduction="10000"/>
          </a:bodyPr>
          <a:lstStyle/>
          <a:p>
            <a:pPr marL="0" indent="0" algn="ctr">
              <a:buNone/>
            </a:pPr>
            <a:r>
              <a:rPr lang="en-US" b="1" dirty="0" smtClean="0">
                <a:solidFill>
                  <a:schemeClr val="accent2"/>
                </a:solidFill>
              </a:rPr>
              <a:t>Entertainment or Miscellaneous Reimbursement</a:t>
            </a:r>
          </a:p>
          <a:p>
            <a:pPr marL="0" indent="0">
              <a:buNone/>
            </a:pPr>
            <a:endParaRPr lang="en-US" sz="200" b="1" dirty="0">
              <a:solidFill>
                <a:schemeClr val="accent2"/>
              </a:solidFill>
            </a:endParaRPr>
          </a:p>
          <a:p>
            <a:r>
              <a:rPr lang="en-US" sz="1600" dirty="0" smtClean="0"/>
              <a:t>If submitted by a PI:</a:t>
            </a:r>
          </a:p>
          <a:p>
            <a:pPr marL="0" indent="0">
              <a:buNone/>
            </a:pPr>
            <a:r>
              <a:rPr lang="en-US" sz="1400" dirty="0" smtClean="0"/>
              <a:t>Upload </a:t>
            </a:r>
            <a:r>
              <a:rPr lang="en-US" sz="1400" dirty="0"/>
              <a:t>required </a:t>
            </a:r>
            <a:r>
              <a:rPr lang="en-US" sz="1400" dirty="0" smtClean="0"/>
              <a:t>receipts. In description provide: business purpose, attendee list, alcohol use cert and account number for ENT reimbursement and submit to an arranger. No reimbursement form/cover sheet needed.</a:t>
            </a:r>
          </a:p>
          <a:p>
            <a:pPr marL="0" indent="0">
              <a:buNone/>
            </a:pPr>
            <a:r>
              <a:rPr lang="en-US" sz="1400" dirty="0" smtClean="0"/>
              <a:t>A reason why proper purchasing methods were not used  should be provided in the description area for MISC reimbursement</a:t>
            </a:r>
          </a:p>
          <a:p>
            <a:pPr marL="0" indent="0">
              <a:buNone/>
            </a:pPr>
            <a:endParaRPr lang="en-US" sz="1400" dirty="0" smtClean="0"/>
          </a:p>
          <a:p>
            <a:r>
              <a:rPr lang="en-US" sz="1600" dirty="0"/>
              <a:t>If submitted by a </a:t>
            </a:r>
            <a:r>
              <a:rPr lang="en-US" sz="1600" dirty="0" smtClean="0"/>
              <a:t>student:</a:t>
            </a:r>
          </a:p>
          <a:p>
            <a:pPr marL="0" indent="0">
              <a:buNone/>
            </a:pPr>
            <a:r>
              <a:rPr lang="en-US" sz="1400" dirty="0" smtClean="0"/>
              <a:t>Upload </a:t>
            </a:r>
            <a:r>
              <a:rPr lang="en-US" sz="1400" dirty="0"/>
              <a:t>required receipts</a:t>
            </a:r>
            <a:r>
              <a:rPr lang="en-US" sz="1400" dirty="0" smtClean="0"/>
              <a:t>. Additionally, SOE Entertainment or Miscellaneous form signed by PI or electronically authorized would include all appropriate statements and signature requirements.</a:t>
            </a:r>
          </a:p>
          <a:p>
            <a:pPr marL="0" indent="0">
              <a:buNone/>
            </a:pPr>
            <a:endParaRPr lang="en-US" sz="1400" dirty="0"/>
          </a:p>
        </p:txBody>
      </p:sp>
      <p:sp>
        <p:nvSpPr>
          <p:cNvPr id="4" name="Content Placeholder 3"/>
          <p:cNvSpPr>
            <a:spLocks noGrp="1"/>
          </p:cNvSpPr>
          <p:nvPr>
            <p:ph sz="half" idx="2"/>
          </p:nvPr>
        </p:nvSpPr>
        <p:spPr>
          <a:xfrm>
            <a:off x="7945510" y="159363"/>
            <a:ext cx="3474720" cy="5482244"/>
          </a:xfrm>
        </p:spPr>
        <p:txBody>
          <a:bodyPr>
            <a:normAutofit lnSpcReduction="10000"/>
          </a:bodyPr>
          <a:lstStyle/>
          <a:p>
            <a:pPr marL="0" indent="0" algn="ctr">
              <a:buNone/>
            </a:pPr>
            <a:r>
              <a:rPr lang="en-US" b="1" dirty="0" smtClean="0">
                <a:solidFill>
                  <a:schemeClr val="accent2"/>
                </a:solidFill>
              </a:rPr>
              <a:t>Travel Reimbursement</a:t>
            </a:r>
          </a:p>
          <a:p>
            <a:pPr marL="0" indent="0">
              <a:buNone/>
            </a:pPr>
            <a:endParaRPr lang="en-US" b="1" dirty="0" smtClean="0">
              <a:solidFill>
                <a:schemeClr val="accent2"/>
              </a:solidFill>
            </a:endParaRPr>
          </a:p>
          <a:p>
            <a:r>
              <a:rPr lang="en-US" sz="1400" dirty="0" smtClean="0"/>
              <a:t>Upload required receipts for </a:t>
            </a:r>
            <a:r>
              <a:rPr lang="en-US" sz="1400" b="1" dirty="0" smtClean="0"/>
              <a:t>Lodging, Airfare, Rental Cars, and any expenses over $75 </a:t>
            </a:r>
            <a:r>
              <a:rPr lang="en-US" sz="1400" dirty="0" smtClean="0"/>
              <a:t>and appropriate approvals and submit them to an arranger right away</a:t>
            </a:r>
          </a:p>
          <a:p>
            <a:pPr marL="0" indent="0">
              <a:buNone/>
            </a:pPr>
            <a:endParaRPr lang="en-US" sz="800" dirty="0" smtClean="0"/>
          </a:p>
          <a:p>
            <a:r>
              <a:rPr lang="en-US" sz="1400" dirty="0" smtClean="0"/>
              <a:t>If a reimbursement includes auxiliary expenses not requiring receipts, travel reimbursement form containing applicable logs is recommended way of organizing a travel reimbursement</a:t>
            </a:r>
          </a:p>
          <a:p>
            <a:pPr marL="0" indent="0">
              <a:buNone/>
            </a:pPr>
            <a:endParaRPr lang="en-US" sz="800" dirty="0" smtClean="0"/>
          </a:p>
          <a:p>
            <a:r>
              <a:rPr lang="en-US" sz="1400" dirty="0" smtClean="0"/>
              <a:t>An agenda or conference program are nice to include, but a detailed explanation of the purpose and/or the expected business benefit is sufficient. </a:t>
            </a:r>
            <a:endParaRPr lang="en-US" sz="1400" dirty="0"/>
          </a:p>
        </p:txBody>
      </p:sp>
    </p:spTree>
    <p:extLst>
      <p:ext uri="{BB962C8B-B14F-4D97-AF65-F5344CB8AC3E}">
        <p14:creationId xmlns:p14="http://schemas.microsoft.com/office/powerpoint/2010/main" val="1415057216"/>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1598</TotalTime>
  <Words>359</Words>
  <Application>Microsoft Office PowerPoint</Application>
  <PresentationFormat>Widescreen</PresentationFormat>
  <Paragraphs>32</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Arial Narrow</vt:lpstr>
      <vt:lpstr>Corbel</vt:lpstr>
      <vt:lpstr>Wingdings 2</vt:lpstr>
      <vt:lpstr>Frame</vt:lpstr>
      <vt:lpstr>UCI With U For U App</vt:lpstr>
      <vt:lpstr>SNAP receipt, SHARE with arranger</vt:lpstr>
      <vt:lpstr>Go Paperless with My Receipts </vt:lpstr>
      <vt:lpstr>SOE Implementation</vt:lpstr>
    </vt:vector>
  </TitlesOfParts>
  <Company>UCI Henry Samueli School of Engineering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UCI With U For U App</dc:title>
  <dc:creator>Regina Bolotin</dc:creator>
  <cp:lastModifiedBy>Kara McClyde</cp:lastModifiedBy>
  <cp:revision>24</cp:revision>
  <dcterms:created xsi:type="dcterms:W3CDTF">2019-01-08T22:04:02Z</dcterms:created>
  <dcterms:modified xsi:type="dcterms:W3CDTF">2019-01-18T00:08:31Z</dcterms:modified>
</cp:coreProperties>
</file>